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68"/>
  </p:notesMasterIdLst>
  <p:handoutMasterIdLst>
    <p:handoutMasterId r:id="rId169"/>
  </p:handoutMasterIdLst>
  <p:sldIdLst>
    <p:sldId id="256" r:id="rId2"/>
    <p:sldId id="768" r:id="rId3"/>
    <p:sldId id="1033" r:id="rId4"/>
    <p:sldId id="869" r:id="rId5"/>
    <p:sldId id="769" r:id="rId6"/>
    <p:sldId id="995" r:id="rId7"/>
    <p:sldId id="1034" r:id="rId8"/>
    <p:sldId id="996" r:id="rId9"/>
    <p:sldId id="997" r:id="rId10"/>
    <p:sldId id="998" r:id="rId11"/>
    <p:sldId id="999" r:id="rId12"/>
    <p:sldId id="1000" r:id="rId13"/>
    <p:sldId id="1001" r:id="rId14"/>
    <p:sldId id="1002" r:id="rId15"/>
    <p:sldId id="1003" r:id="rId16"/>
    <p:sldId id="1004" r:id="rId17"/>
    <p:sldId id="1005" r:id="rId18"/>
    <p:sldId id="1036" r:id="rId19"/>
    <p:sldId id="1035" r:id="rId20"/>
    <p:sldId id="816" r:id="rId21"/>
    <p:sldId id="819" r:id="rId22"/>
    <p:sldId id="871" r:id="rId23"/>
    <p:sldId id="818" r:id="rId24"/>
    <p:sldId id="875" r:id="rId25"/>
    <p:sldId id="876" r:id="rId26"/>
    <p:sldId id="877" r:id="rId27"/>
    <p:sldId id="878" r:id="rId28"/>
    <p:sldId id="1037" r:id="rId29"/>
    <p:sldId id="1038" r:id="rId30"/>
    <p:sldId id="1039" r:id="rId31"/>
    <p:sldId id="879" r:id="rId32"/>
    <p:sldId id="880" r:id="rId33"/>
    <p:sldId id="881" r:id="rId34"/>
    <p:sldId id="882" r:id="rId35"/>
    <p:sldId id="874" r:id="rId36"/>
    <p:sldId id="883" r:id="rId37"/>
    <p:sldId id="884" r:id="rId38"/>
    <p:sldId id="885" r:id="rId39"/>
    <p:sldId id="821" r:id="rId40"/>
    <p:sldId id="886" r:id="rId41"/>
    <p:sldId id="887" r:id="rId42"/>
    <p:sldId id="888" r:id="rId43"/>
    <p:sldId id="889" r:id="rId44"/>
    <p:sldId id="822" r:id="rId45"/>
    <p:sldId id="823" r:id="rId46"/>
    <p:sldId id="890" r:id="rId47"/>
    <p:sldId id="891" r:id="rId48"/>
    <p:sldId id="893" r:id="rId49"/>
    <p:sldId id="894" r:id="rId50"/>
    <p:sldId id="895" r:id="rId51"/>
    <p:sldId id="1006" r:id="rId52"/>
    <p:sldId id="898" r:id="rId53"/>
    <p:sldId id="1009" r:id="rId54"/>
    <p:sldId id="900" r:id="rId55"/>
    <p:sldId id="1007" r:id="rId56"/>
    <p:sldId id="902" r:id="rId57"/>
    <p:sldId id="903" r:id="rId58"/>
    <p:sldId id="904" r:id="rId59"/>
    <p:sldId id="905" r:id="rId60"/>
    <p:sldId id="906" r:id="rId61"/>
    <p:sldId id="907" r:id="rId62"/>
    <p:sldId id="908" r:id="rId63"/>
    <p:sldId id="909" r:id="rId64"/>
    <p:sldId id="911" r:id="rId65"/>
    <p:sldId id="912" r:id="rId66"/>
    <p:sldId id="913" r:id="rId67"/>
    <p:sldId id="914" r:id="rId68"/>
    <p:sldId id="915" r:id="rId69"/>
    <p:sldId id="916" r:id="rId70"/>
    <p:sldId id="917" r:id="rId71"/>
    <p:sldId id="919" r:id="rId72"/>
    <p:sldId id="920" r:id="rId73"/>
    <p:sldId id="921" r:id="rId74"/>
    <p:sldId id="922" r:id="rId75"/>
    <p:sldId id="923" r:id="rId76"/>
    <p:sldId id="924" r:id="rId77"/>
    <p:sldId id="925" r:id="rId78"/>
    <p:sldId id="926" r:id="rId79"/>
    <p:sldId id="927" r:id="rId80"/>
    <p:sldId id="928" r:id="rId81"/>
    <p:sldId id="929" r:id="rId82"/>
    <p:sldId id="930" r:id="rId83"/>
    <p:sldId id="931" r:id="rId84"/>
    <p:sldId id="932" r:id="rId85"/>
    <p:sldId id="933" r:id="rId86"/>
    <p:sldId id="934" r:id="rId87"/>
    <p:sldId id="935" r:id="rId88"/>
    <p:sldId id="936" r:id="rId89"/>
    <p:sldId id="938" r:id="rId90"/>
    <p:sldId id="937" r:id="rId91"/>
    <p:sldId id="940" r:id="rId92"/>
    <p:sldId id="941" r:id="rId93"/>
    <p:sldId id="942" r:id="rId94"/>
    <p:sldId id="943" r:id="rId95"/>
    <p:sldId id="944" r:id="rId96"/>
    <p:sldId id="945" r:id="rId97"/>
    <p:sldId id="946" r:id="rId98"/>
    <p:sldId id="948" r:id="rId99"/>
    <p:sldId id="949" r:id="rId100"/>
    <p:sldId id="950" r:id="rId101"/>
    <p:sldId id="951" r:id="rId102"/>
    <p:sldId id="952" r:id="rId103"/>
    <p:sldId id="953" r:id="rId104"/>
    <p:sldId id="954" r:id="rId105"/>
    <p:sldId id="955" r:id="rId106"/>
    <p:sldId id="956" r:id="rId107"/>
    <p:sldId id="957" r:id="rId108"/>
    <p:sldId id="958" r:id="rId109"/>
    <p:sldId id="959" r:id="rId110"/>
    <p:sldId id="960" r:id="rId111"/>
    <p:sldId id="961" r:id="rId112"/>
    <p:sldId id="962" r:id="rId113"/>
    <p:sldId id="1008" r:id="rId114"/>
    <p:sldId id="964" r:id="rId115"/>
    <p:sldId id="965" r:id="rId116"/>
    <p:sldId id="966" r:id="rId117"/>
    <p:sldId id="967" r:id="rId118"/>
    <p:sldId id="968" r:id="rId119"/>
    <p:sldId id="969" r:id="rId120"/>
    <p:sldId id="970" r:id="rId121"/>
    <p:sldId id="971" r:id="rId122"/>
    <p:sldId id="972" r:id="rId123"/>
    <p:sldId id="973" r:id="rId124"/>
    <p:sldId id="974" r:id="rId125"/>
    <p:sldId id="975" r:id="rId126"/>
    <p:sldId id="976" r:id="rId127"/>
    <p:sldId id="977" r:id="rId128"/>
    <p:sldId id="978" r:id="rId129"/>
    <p:sldId id="979" r:id="rId130"/>
    <p:sldId id="980" r:id="rId131"/>
    <p:sldId id="981" r:id="rId132"/>
    <p:sldId id="982" r:id="rId133"/>
    <p:sldId id="983" r:id="rId134"/>
    <p:sldId id="984" r:id="rId135"/>
    <p:sldId id="985" r:id="rId136"/>
    <p:sldId id="986" r:id="rId137"/>
    <p:sldId id="987" r:id="rId138"/>
    <p:sldId id="988" r:id="rId139"/>
    <p:sldId id="989" r:id="rId140"/>
    <p:sldId id="990" r:id="rId141"/>
    <p:sldId id="991" r:id="rId142"/>
    <p:sldId id="992" r:id="rId143"/>
    <p:sldId id="1010" r:id="rId144"/>
    <p:sldId id="1011" r:id="rId145"/>
    <p:sldId id="993" r:id="rId146"/>
    <p:sldId id="1012" r:id="rId147"/>
    <p:sldId id="1013" r:id="rId148"/>
    <p:sldId id="1014" r:id="rId149"/>
    <p:sldId id="1015" r:id="rId150"/>
    <p:sldId id="1017" r:id="rId151"/>
    <p:sldId id="1016" r:id="rId152"/>
    <p:sldId id="1018" r:id="rId153"/>
    <p:sldId id="1019" r:id="rId154"/>
    <p:sldId id="1020" r:id="rId155"/>
    <p:sldId id="1021" r:id="rId156"/>
    <p:sldId id="1022" r:id="rId157"/>
    <p:sldId id="1023" r:id="rId158"/>
    <p:sldId id="1024" r:id="rId159"/>
    <p:sldId id="1025" r:id="rId160"/>
    <p:sldId id="1026" r:id="rId161"/>
    <p:sldId id="1027" r:id="rId162"/>
    <p:sldId id="1028" r:id="rId163"/>
    <p:sldId id="1029" r:id="rId164"/>
    <p:sldId id="1030" r:id="rId165"/>
    <p:sldId id="1031" r:id="rId166"/>
    <p:sldId id="994" r:id="rId167"/>
  </p:sldIdLst>
  <p:sldSz cx="9144000" cy="6858000" type="screen4x3"/>
  <p:notesSz cx="700405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v5XW4c5kOTQ1zE0graNw==" hashData="SDob1ECzPWjDDr1lxm7Wvf2vmzDlGwCGUxrlbfD2SwmQhOTdVpJpgZ4RCWgn+1JOrgd00EQTo7h7rcX64VTWfw=="/>
  <p:extLst>
    <p:ext uri="{EFAFB233-063F-42B5-8137-9DF3F51BA10A}">
      <p15:sldGuideLst xmlns:p15="http://schemas.microsoft.com/office/powerpoint/2012/main">
        <p15:guide id="1" pos="552" userDrawn="1">
          <p15:clr>
            <a:srgbClr val="A4A3A4"/>
          </p15:clr>
        </p15:guide>
        <p15:guide id="2" pos="5208" userDrawn="1">
          <p15:clr>
            <a:srgbClr val="A4A3A4"/>
          </p15:clr>
        </p15:guide>
        <p15:guide id="3" orient="horz" pos="34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mid-Gray,Lindsey (HHSC)" initials="D(" lastIdx="34" clrIdx="0"/>
  <p:cmAuthor id="2" name="Microsoft Office User" initials="MOU" lastIdx="2" clrIdx="1"/>
  <p:cmAuthor id="3" name="Gray,Lindsey (HHSC)" initials="G(" lastIdx="1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0101"/>
    <a:srgbClr val="6D9600"/>
    <a:srgbClr val="7EAD00"/>
    <a:srgbClr val="98BD43"/>
    <a:srgbClr val="B9D29A"/>
    <a:srgbClr val="A6C667"/>
    <a:srgbClr val="506F00"/>
    <a:srgbClr val="5E8100"/>
    <a:srgbClr val="F2E6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80" autoAdjust="0"/>
    <p:restoredTop sz="96835" autoAdjust="0"/>
  </p:normalViewPr>
  <p:slideViewPr>
    <p:cSldViewPr snapToGrid="0" snapToObjects="1">
      <p:cViewPr varScale="1">
        <p:scale>
          <a:sx n="150" d="100"/>
          <a:sy n="150" d="100"/>
        </p:scale>
        <p:origin x="1544" y="168"/>
      </p:cViewPr>
      <p:guideLst>
        <p:guide pos="552"/>
        <p:guide pos="5208"/>
        <p:guide orient="horz" pos="3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71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723" cy="465138"/>
          </a:xfrm>
          <a:prstGeom prst="rect">
            <a:avLst/>
          </a:prstGeom>
        </p:spPr>
        <p:txBody>
          <a:bodyPr vert="horz" lIns="91389" tIns="45694" rIns="91389" bIns="45694" rtlCol="0"/>
          <a:lstStyle>
            <a:lvl1pPr algn="l">
              <a:defRPr sz="1200"/>
            </a:lvl1pPr>
          </a:lstStyle>
          <a:p>
            <a:endParaRPr lang="en-US" dirty="0"/>
          </a:p>
        </p:txBody>
      </p:sp>
      <p:sp>
        <p:nvSpPr>
          <p:cNvPr id="3" name="Date Placeholder 2"/>
          <p:cNvSpPr>
            <a:spLocks noGrp="1"/>
          </p:cNvSpPr>
          <p:nvPr>
            <p:ph type="dt" sz="quarter" idx="1"/>
          </p:nvPr>
        </p:nvSpPr>
        <p:spPr>
          <a:xfrm>
            <a:off x="3966743" y="0"/>
            <a:ext cx="3035723" cy="465138"/>
          </a:xfrm>
          <a:prstGeom prst="rect">
            <a:avLst/>
          </a:prstGeom>
        </p:spPr>
        <p:txBody>
          <a:bodyPr vert="horz" lIns="91389" tIns="45694" rIns="91389" bIns="45694" rtlCol="0"/>
          <a:lstStyle>
            <a:lvl1pPr algn="r">
              <a:defRPr sz="1200"/>
            </a:lvl1pPr>
          </a:lstStyle>
          <a:p>
            <a:fld id="{75D592F4-9317-47C8-91C3-1FCA858485C4}" type="datetimeFigureOut">
              <a:rPr lang="en-US" smtClean="0"/>
              <a:t>8/12/21</a:t>
            </a:fld>
            <a:endParaRPr lang="en-US" dirty="0"/>
          </a:p>
        </p:txBody>
      </p:sp>
      <p:sp>
        <p:nvSpPr>
          <p:cNvPr id="4" name="Footer Placeholder 3"/>
          <p:cNvSpPr>
            <a:spLocks noGrp="1"/>
          </p:cNvSpPr>
          <p:nvPr>
            <p:ph type="ftr" sz="quarter" idx="2"/>
          </p:nvPr>
        </p:nvSpPr>
        <p:spPr>
          <a:xfrm>
            <a:off x="1" y="8829675"/>
            <a:ext cx="3035723" cy="465138"/>
          </a:xfrm>
          <a:prstGeom prst="rect">
            <a:avLst/>
          </a:prstGeom>
        </p:spPr>
        <p:txBody>
          <a:bodyPr vert="horz" lIns="91389" tIns="45694" rIns="91389" bIns="4569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6743" y="8829675"/>
            <a:ext cx="3035723" cy="465138"/>
          </a:xfrm>
          <a:prstGeom prst="rect">
            <a:avLst/>
          </a:prstGeom>
        </p:spPr>
        <p:txBody>
          <a:bodyPr vert="horz" lIns="91389" tIns="45694" rIns="91389" bIns="45694" rtlCol="0" anchor="b"/>
          <a:lstStyle>
            <a:lvl1pPr algn="r">
              <a:defRPr sz="1200"/>
            </a:lvl1pPr>
          </a:lstStyle>
          <a:p>
            <a:fld id="{4B7B9259-D2AA-4385-AB1B-CDD6AF2D09DE}" type="slidenum">
              <a:rPr lang="en-US" smtClean="0"/>
              <a:t>‹#›</a:t>
            </a:fld>
            <a:endParaRPr lang="en-US" dirty="0"/>
          </a:p>
        </p:txBody>
      </p:sp>
    </p:spTree>
    <p:extLst>
      <p:ext uri="{BB962C8B-B14F-4D97-AF65-F5344CB8AC3E}">
        <p14:creationId xmlns:p14="http://schemas.microsoft.com/office/powerpoint/2010/main" val="806956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820"/>
          </a:xfrm>
          <a:prstGeom prst="rect">
            <a:avLst/>
          </a:prstGeom>
        </p:spPr>
        <p:txBody>
          <a:bodyPr vert="horz" lIns="93125" tIns="46563" rIns="93125" bIns="46563" rtlCol="0"/>
          <a:lstStyle>
            <a:lvl1pPr algn="l">
              <a:defRPr sz="1200"/>
            </a:lvl1pPr>
          </a:lstStyle>
          <a:p>
            <a:endParaRPr lang="en-US" dirty="0"/>
          </a:p>
        </p:txBody>
      </p:sp>
      <p:sp>
        <p:nvSpPr>
          <p:cNvPr id="3" name="Date Placeholder 2"/>
          <p:cNvSpPr>
            <a:spLocks noGrp="1"/>
          </p:cNvSpPr>
          <p:nvPr>
            <p:ph type="dt" idx="1"/>
          </p:nvPr>
        </p:nvSpPr>
        <p:spPr>
          <a:xfrm>
            <a:off x="3967341" y="0"/>
            <a:ext cx="3035088" cy="464820"/>
          </a:xfrm>
          <a:prstGeom prst="rect">
            <a:avLst/>
          </a:prstGeom>
        </p:spPr>
        <p:txBody>
          <a:bodyPr vert="horz" lIns="93125" tIns="46563" rIns="93125" bIns="46563" rtlCol="0"/>
          <a:lstStyle>
            <a:lvl1pPr algn="r">
              <a:defRPr sz="1200"/>
            </a:lvl1pPr>
          </a:lstStyle>
          <a:p>
            <a:fld id="{A0C8C64D-5B37-4D6F-898F-A075D6B8F83C}" type="datetimeFigureOut">
              <a:rPr lang="en-US" smtClean="0"/>
              <a:t>8/12/21</a:t>
            </a:fld>
            <a:endParaRPr lang="en-US" dirty="0"/>
          </a:p>
        </p:txBody>
      </p:sp>
      <p:sp>
        <p:nvSpPr>
          <p:cNvPr id="4" name="Slide Image Placeholder 3"/>
          <p:cNvSpPr>
            <a:spLocks noGrp="1" noRot="1" noChangeAspect="1"/>
          </p:cNvSpPr>
          <p:nvPr>
            <p:ph type="sldImg" idx="2"/>
          </p:nvPr>
        </p:nvSpPr>
        <p:spPr>
          <a:xfrm>
            <a:off x="1177925" y="696913"/>
            <a:ext cx="4648200" cy="3486150"/>
          </a:xfrm>
          <a:prstGeom prst="rect">
            <a:avLst/>
          </a:prstGeom>
          <a:noFill/>
          <a:ln w="12700">
            <a:solidFill>
              <a:prstClr val="black"/>
            </a:solidFill>
          </a:ln>
        </p:spPr>
        <p:txBody>
          <a:bodyPr vert="horz" lIns="93125" tIns="46563" rIns="93125" bIns="46563" rtlCol="0" anchor="ctr"/>
          <a:lstStyle/>
          <a:p>
            <a:endParaRPr lang="en-US" dirty="0"/>
          </a:p>
        </p:txBody>
      </p:sp>
      <p:sp>
        <p:nvSpPr>
          <p:cNvPr id="5" name="Notes Placeholder 4"/>
          <p:cNvSpPr>
            <a:spLocks noGrp="1"/>
          </p:cNvSpPr>
          <p:nvPr>
            <p:ph type="body" sz="quarter" idx="3"/>
          </p:nvPr>
        </p:nvSpPr>
        <p:spPr>
          <a:xfrm>
            <a:off x="700405" y="4415790"/>
            <a:ext cx="5603240" cy="4183380"/>
          </a:xfrm>
          <a:prstGeom prst="rect">
            <a:avLst/>
          </a:prstGeom>
        </p:spPr>
        <p:txBody>
          <a:bodyPr vert="horz" lIns="93125" tIns="46563" rIns="93125" bIns="465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5088" cy="464820"/>
          </a:xfrm>
          <a:prstGeom prst="rect">
            <a:avLst/>
          </a:prstGeom>
        </p:spPr>
        <p:txBody>
          <a:bodyPr vert="horz" lIns="93125" tIns="46563" rIns="93125" bIns="4656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9967"/>
            <a:ext cx="3035088" cy="464820"/>
          </a:xfrm>
          <a:prstGeom prst="rect">
            <a:avLst/>
          </a:prstGeom>
        </p:spPr>
        <p:txBody>
          <a:bodyPr vert="horz" lIns="93125" tIns="46563" rIns="93125" bIns="46563" rtlCol="0" anchor="b"/>
          <a:lstStyle>
            <a:lvl1pPr algn="r">
              <a:defRPr sz="1200"/>
            </a:lvl1pPr>
          </a:lstStyle>
          <a:p>
            <a:fld id="{DBC3FEA3-DD50-4923-880D-A962F85F0A4B}" type="slidenum">
              <a:rPr lang="en-US" smtClean="0"/>
              <a:t>‹#›</a:t>
            </a:fld>
            <a:endParaRPr lang="en-US" dirty="0"/>
          </a:p>
        </p:txBody>
      </p:sp>
    </p:spTree>
    <p:extLst>
      <p:ext uri="{BB962C8B-B14F-4D97-AF65-F5344CB8AC3E}">
        <p14:creationId xmlns:p14="http://schemas.microsoft.com/office/powerpoint/2010/main" val="71149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a:t>
            </a:fld>
            <a:endParaRPr lang="en-US" dirty="0"/>
          </a:p>
        </p:txBody>
      </p:sp>
    </p:spTree>
    <p:extLst>
      <p:ext uri="{BB962C8B-B14F-4D97-AF65-F5344CB8AC3E}">
        <p14:creationId xmlns:p14="http://schemas.microsoft.com/office/powerpoint/2010/main" val="242070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11</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Paso gen </a:t>
            </a:r>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111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112</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113</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114</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115</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116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117</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118</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119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120</a:t>
            </a:fld>
            <a:endParaRPr lang="en-US" dirty="0"/>
          </a:p>
        </p:txBody>
      </p:sp>
    </p:spTree>
    <p:extLst>
      <p:ext uri="{BB962C8B-B14F-4D97-AF65-F5344CB8AC3E}">
        <p14:creationId xmlns:p14="http://schemas.microsoft.com/office/powerpoint/2010/main" val="81352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12</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127</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129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135</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3FEA3-DD50-4923-880D-A962F85F0A4B}" type="slidenum">
              <a:rPr lang="en-US" smtClean="0"/>
              <a:t>136</a:t>
            </a:fld>
            <a:endParaRPr lang="en-US"/>
          </a:p>
        </p:txBody>
      </p:sp>
    </p:spTree>
    <p:extLst>
      <p:ext uri="{BB962C8B-B14F-4D97-AF65-F5344CB8AC3E}">
        <p14:creationId xmlns:p14="http://schemas.microsoft.com/office/powerpoint/2010/main" val="15352200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137</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138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139</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a:t>
            </a:r>
          </a:p>
          <a:p>
            <a:r>
              <a:rPr lang="en-US"/>
              <a:t>Women like themselves, trusted source, </a:t>
            </a:r>
          </a:p>
        </p:txBody>
      </p:sp>
      <p:sp>
        <p:nvSpPr>
          <p:cNvPr id="4" name="Slide Number Placeholder 3"/>
          <p:cNvSpPr>
            <a:spLocks noGrp="1"/>
          </p:cNvSpPr>
          <p:nvPr>
            <p:ph type="sldNum" sz="quarter" idx="10"/>
          </p:nvPr>
        </p:nvSpPr>
        <p:spPr/>
        <p:txBody>
          <a:bodyPr/>
          <a:lstStyle/>
          <a:p>
            <a:fld id="{DBC3FEA3-DD50-4923-880D-A962F85F0A4B}" type="slidenum">
              <a:rPr lang="en-US" smtClean="0"/>
              <a:t>141</a:t>
            </a:fld>
            <a:endParaRPr lang="en-US"/>
          </a:p>
        </p:txBody>
      </p:sp>
    </p:spTree>
    <p:extLst>
      <p:ext uri="{BB962C8B-B14F-4D97-AF65-F5344CB8AC3E}">
        <p14:creationId xmlns:p14="http://schemas.microsoft.com/office/powerpoint/2010/main" val="1021553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149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3FEA3-DD50-4923-880D-A962F85F0A4B}" type="slidenum">
              <a:rPr lang="en-US" smtClean="0"/>
              <a:t>15</a:t>
            </a:fld>
            <a:endParaRPr lang="en-US"/>
          </a:p>
        </p:txBody>
      </p:sp>
    </p:spTree>
    <p:extLst>
      <p:ext uri="{BB962C8B-B14F-4D97-AF65-F5344CB8AC3E}">
        <p14:creationId xmlns:p14="http://schemas.microsoft.com/office/powerpoint/2010/main" val="15352200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159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165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166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19</a:t>
            </a:fld>
            <a:endParaRPr lang="en-US"/>
          </a:p>
        </p:txBody>
      </p:sp>
    </p:spTree>
    <p:extLst>
      <p:ext uri="{BB962C8B-B14F-4D97-AF65-F5344CB8AC3E}">
        <p14:creationId xmlns:p14="http://schemas.microsoft.com/office/powerpoint/2010/main" val="351850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21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22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SUMA Social Marketing has a 20</a:t>
            </a:r>
            <a:r>
              <a:rPr lang="en-US" sz="1200" b="0" kern="1200" baseline="0" dirty="0">
                <a:solidFill>
                  <a:schemeClr val="tx1"/>
                </a:solidFill>
                <a:effectLst/>
                <a:latin typeface="+mn-lt"/>
                <a:ea typeface="+mn-ea"/>
                <a:cs typeface="+mn-cs"/>
              </a:rPr>
              <a:t>+ year history of employing social marketing techniques to serve clients’ needs. Social marketing </a:t>
            </a:r>
            <a:r>
              <a:rPr lang="en-US" sz="1200" b="0" i="0" kern="1200" dirty="0">
                <a:solidFill>
                  <a:schemeClr val="tx1"/>
                </a:solidFill>
                <a:effectLst/>
                <a:latin typeface="+mn-lt"/>
                <a:ea typeface="+mn-ea"/>
                <a:cs typeface="+mn-cs"/>
              </a:rPr>
              <a:t>is the use of commercial marketing principles and techniques to improve the welfare of people and the physical, social and economic environment in which they live. It is a carefully planned, long-term approach to changing human behavior. The nature of SUMA’s research is qualitative, meaning rather than dealing with numbers and figures,</a:t>
            </a:r>
            <a:r>
              <a:rPr lang="en-US" sz="1200" b="0" i="0" kern="1200" baseline="0" dirty="0">
                <a:solidFill>
                  <a:schemeClr val="tx1"/>
                </a:solidFill>
                <a:effectLst/>
                <a:latin typeface="+mn-lt"/>
                <a:ea typeface="+mn-ea"/>
                <a:cs typeface="+mn-cs"/>
              </a:rPr>
              <a:t> researchers study participant responses for patterns and report on the trends that emerge. </a:t>
            </a:r>
            <a:r>
              <a:rPr lang="en-US" dirty="0"/>
              <a:t>This presentation reports the feedback and perceptions WIC moms and healthcare providers currently have about breastfeeding support based on their experiences. </a:t>
            </a:r>
          </a:p>
        </p:txBody>
      </p:sp>
      <p:sp>
        <p:nvSpPr>
          <p:cNvPr id="4" name="Slide Number Placeholder 3"/>
          <p:cNvSpPr>
            <a:spLocks noGrp="1"/>
          </p:cNvSpPr>
          <p:nvPr>
            <p:ph type="sldNum" sz="quarter" idx="10"/>
          </p:nvPr>
        </p:nvSpPr>
        <p:spPr/>
        <p:txBody>
          <a:bodyPr/>
          <a:lstStyle/>
          <a:p>
            <a:fld id="{DBC3FEA3-DD50-4923-880D-A962F85F0A4B}" type="slidenum">
              <a:rPr lang="en-US" smtClean="0"/>
              <a:t>2</a:t>
            </a:fld>
            <a:endParaRPr lang="en-US"/>
          </a:p>
        </p:txBody>
      </p:sp>
    </p:spTree>
    <p:extLst>
      <p:ext uri="{BB962C8B-B14F-4D97-AF65-F5344CB8AC3E}">
        <p14:creationId xmlns:p14="http://schemas.microsoft.com/office/powerpoint/2010/main" val="352189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23</a:t>
            </a:fld>
            <a:endParaRPr lang="en-US" dirty="0"/>
          </a:p>
        </p:txBody>
      </p:sp>
    </p:spTree>
    <p:extLst>
      <p:ext uri="{BB962C8B-B14F-4D97-AF65-F5344CB8AC3E}">
        <p14:creationId xmlns:p14="http://schemas.microsoft.com/office/powerpoint/2010/main" val="813520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24</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26</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27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28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29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32</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35</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38</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39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44</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45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46</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47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48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4</a:t>
            </a:fld>
            <a:endParaRPr lang="en-US" dirty="0"/>
          </a:p>
        </p:txBody>
      </p:sp>
    </p:spTree>
    <p:extLst>
      <p:ext uri="{BB962C8B-B14F-4D97-AF65-F5344CB8AC3E}">
        <p14:creationId xmlns:p14="http://schemas.microsoft.com/office/powerpoint/2010/main" val="662206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49</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049908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53</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55</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56</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5</a:t>
            </a:fld>
            <a:endParaRPr lang="en-US" dirty="0"/>
          </a:p>
        </p:txBody>
      </p:sp>
    </p:spTree>
    <p:extLst>
      <p:ext uri="{BB962C8B-B14F-4D97-AF65-F5344CB8AC3E}">
        <p14:creationId xmlns:p14="http://schemas.microsoft.com/office/powerpoint/2010/main" val="662206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59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65</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67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69</a:t>
            </a:fld>
            <a:endParaRPr lang="en-US" dirty="0"/>
          </a:p>
        </p:txBody>
      </p:sp>
    </p:spTree>
    <p:extLst>
      <p:ext uri="{BB962C8B-B14F-4D97-AF65-F5344CB8AC3E}">
        <p14:creationId xmlns:p14="http://schemas.microsoft.com/office/powerpoint/2010/main" val="66220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7</a:t>
            </a:fld>
            <a:endParaRPr lang="en-US"/>
          </a:p>
        </p:txBody>
      </p:sp>
    </p:spTree>
    <p:extLst>
      <p:ext uri="{BB962C8B-B14F-4D97-AF65-F5344CB8AC3E}">
        <p14:creationId xmlns:p14="http://schemas.microsoft.com/office/powerpoint/2010/main" val="3518500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70</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78</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79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84</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85</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88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89</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92</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95</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96</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97</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98</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99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10</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100</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101</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103</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104</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105</a:t>
            </a:fld>
            <a:endParaRPr lang="en-US" dirty="0"/>
          </a:p>
        </p:txBody>
      </p:sp>
    </p:spTree>
    <p:extLst>
      <p:ext uri="{BB962C8B-B14F-4D97-AF65-F5344CB8AC3E}">
        <p14:creationId xmlns:p14="http://schemas.microsoft.com/office/powerpoint/2010/main" val="6622061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3FEA3-DD50-4923-880D-A962F85F0A4B}" type="slidenum">
              <a:rPr lang="en-US" smtClean="0"/>
              <a:t>106</a:t>
            </a:fld>
            <a:endParaRPr lang="en-US"/>
          </a:p>
        </p:txBody>
      </p:sp>
    </p:spTree>
    <p:extLst>
      <p:ext uri="{BB962C8B-B14F-4D97-AF65-F5344CB8AC3E}">
        <p14:creationId xmlns:p14="http://schemas.microsoft.com/office/powerpoint/2010/main" val="15352200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3FEA3-DD50-4923-880D-A962F85F0A4B}" type="slidenum">
              <a:rPr lang="en-US" smtClean="0"/>
              <a:t>107</a:t>
            </a:fld>
            <a:endParaRPr lang="en-US"/>
          </a:p>
        </p:txBody>
      </p:sp>
    </p:spTree>
    <p:extLst>
      <p:ext uri="{BB962C8B-B14F-4D97-AF65-F5344CB8AC3E}">
        <p14:creationId xmlns:p14="http://schemas.microsoft.com/office/powerpoint/2010/main" val="15352200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3FEA3-DD50-4923-880D-A962F85F0A4B}" type="slidenum">
              <a:rPr lang="en-US" smtClean="0"/>
              <a:t>108</a:t>
            </a:fld>
            <a:endParaRPr lang="en-US" dirty="0"/>
          </a:p>
        </p:txBody>
      </p:sp>
    </p:spTree>
    <p:extLst>
      <p:ext uri="{BB962C8B-B14F-4D97-AF65-F5344CB8AC3E}">
        <p14:creationId xmlns:p14="http://schemas.microsoft.com/office/powerpoint/2010/main" val="35375763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109</a:t>
            </a:fld>
            <a:endParaRPr lang="en-US" dirty="0"/>
          </a:p>
        </p:txBody>
      </p:sp>
    </p:spTree>
    <p:extLst>
      <p:ext uri="{BB962C8B-B14F-4D97-AF65-F5344CB8AC3E}">
        <p14:creationId xmlns:p14="http://schemas.microsoft.com/office/powerpoint/2010/main" val="20499089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users</a:t>
            </a:r>
          </a:p>
        </p:txBody>
      </p:sp>
      <p:sp>
        <p:nvSpPr>
          <p:cNvPr id="4" name="Slide Number Placeholder 3"/>
          <p:cNvSpPr>
            <a:spLocks noGrp="1"/>
          </p:cNvSpPr>
          <p:nvPr>
            <p:ph type="sldNum" sz="quarter" idx="10"/>
          </p:nvPr>
        </p:nvSpPr>
        <p:spPr/>
        <p:txBody>
          <a:bodyPr/>
          <a:lstStyle/>
          <a:p>
            <a:fld id="{DBC3FEA3-DD50-4923-880D-A962F85F0A4B}" type="slidenum">
              <a:rPr lang="en-US" smtClean="0"/>
              <a:t>110</a:t>
            </a:fld>
            <a:endParaRPr lang="en-US" dirty="0"/>
          </a:p>
        </p:txBody>
      </p:sp>
    </p:spTree>
    <p:extLst>
      <p:ext uri="{BB962C8B-B14F-4D97-AF65-F5344CB8AC3E}">
        <p14:creationId xmlns:p14="http://schemas.microsoft.com/office/powerpoint/2010/main" val="2049908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88856D55-EFBE-4F9B-8A5F-09D42CA22A9B}" type="datetime1">
              <a:rPr lang="en-US" smtClean="0"/>
              <a:pPr/>
              <a:t>8/12/21</a:t>
            </a:fld>
            <a:endParaRPr lang="en-US" dirty="0"/>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687D7A59-36E2-48B9-B146-C1E59501F63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16656" y="1105469"/>
            <a:ext cx="6790591" cy="5049671"/>
          </a:xfrm>
        </p:spPr>
        <p:txBody>
          <a:bodyPr>
            <a:noAutofit/>
          </a:bodyPr>
          <a:lstStyle>
            <a:lvl1pPr marL="0" indent="0">
              <a:buNone/>
              <a:defRPr sz="2800" baseline="0">
                <a:solidFill>
                  <a:srgbClr val="474436"/>
                </a:solidFill>
                <a:latin typeface="Century Gothic bold" panose="020B0702020202020204" pitchFamily="34" charset="0"/>
                <a:cs typeface="Helvetica"/>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 </a:t>
            </a:r>
          </a:p>
        </p:txBody>
      </p:sp>
      <p:sp>
        <p:nvSpPr>
          <p:cNvPr id="4" name="Text Placeholder 6"/>
          <p:cNvSpPr>
            <a:spLocks noGrp="1"/>
          </p:cNvSpPr>
          <p:nvPr>
            <p:ph type="body" sz="quarter" idx="11" hasCustomPrompt="1"/>
          </p:nvPr>
        </p:nvSpPr>
        <p:spPr>
          <a:xfrm>
            <a:off x="0" y="32513"/>
            <a:ext cx="776190" cy="1315227"/>
          </a:xfrm>
        </p:spPr>
        <p:txBody>
          <a:bodyPr>
            <a:noAutofit/>
          </a:bodyPr>
          <a:lstStyle>
            <a:lvl1pPr marL="0" indent="0">
              <a:buNone/>
              <a:defRPr sz="18700" b="1" baseline="0">
                <a:solidFill>
                  <a:schemeClr val="tx2"/>
                </a:solidFill>
                <a:latin typeface="Microsoft Sans Serif"/>
                <a:cs typeface="Microsoft Sans Serif"/>
              </a:defRPr>
            </a:lvl1pPr>
          </a:lstStyle>
          <a:p>
            <a:pPr lvl="0"/>
            <a:r>
              <a:rPr lang="en-US" dirty="0"/>
              <a:t>“</a:t>
            </a:r>
          </a:p>
        </p:txBody>
      </p:sp>
      <p:sp>
        <p:nvSpPr>
          <p:cNvPr id="5" name="Text Placeholder 6"/>
          <p:cNvSpPr>
            <a:spLocks noGrp="1"/>
          </p:cNvSpPr>
          <p:nvPr>
            <p:ph type="body" sz="quarter" idx="12" hasCustomPrompt="1"/>
          </p:nvPr>
        </p:nvSpPr>
        <p:spPr>
          <a:xfrm>
            <a:off x="8163090" y="5485385"/>
            <a:ext cx="776190" cy="1315227"/>
          </a:xfrm>
        </p:spPr>
        <p:txBody>
          <a:bodyPr>
            <a:noAutofit/>
          </a:bodyPr>
          <a:lstStyle>
            <a:lvl1pPr marL="0" marR="0" indent="0" algn="l" defTabSz="457200" rtl="0" eaLnBrk="1" fontAlgn="auto" latinLnBrk="0" hangingPunct="1">
              <a:lnSpc>
                <a:spcPct val="100000"/>
              </a:lnSpc>
              <a:spcBef>
                <a:spcPct val="20000"/>
              </a:spcBef>
              <a:spcAft>
                <a:spcPts val="0"/>
              </a:spcAft>
              <a:buClr>
                <a:srgbClr val="FFBF35"/>
              </a:buClr>
              <a:buSzTx/>
              <a:buFont typeface="Arial"/>
              <a:buNone/>
              <a:tabLst/>
              <a:defRPr sz="18700" b="1" baseline="0">
                <a:solidFill>
                  <a:schemeClr val="tx2"/>
                </a:solidFill>
                <a:latin typeface="Microsoft Sans Serif"/>
                <a:cs typeface="Microsoft Sans Serif"/>
              </a:defRPr>
            </a:lvl1pPr>
          </a:lstStyle>
          <a:p>
            <a:pPr marL="0" marR="0" lvl="0" indent="0" algn="l" defTabSz="457200" rtl="0" eaLnBrk="1" fontAlgn="auto" latinLnBrk="0" hangingPunct="1">
              <a:lnSpc>
                <a:spcPct val="100000"/>
              </a:lnSpc>
              <a:spcBef>
                <a:spcPct val="20000"/>
              </a:spcBef>
              <a:spcAft>
                <a:spcPts val="0"/>
              </a:spcAft>
              <a:buClr>
                <a:srgbClr val="FFBF35"/>
              </a:buClr>
              <a:buSzTx/>
              <a:buFont typeface="Arial"/>
              <a:buNone/>
              <a:tabLst/>
              <a:defRPr/>
            </a:pPr>
            <a:r>
              <a:rPr lang="en-US" dirty="0"/>
              <a:t>”</a:t>
            </a:r>
          </a:p>
        </p:txBody>
      </p:sp>
    </p:spTree>
    <p:extLst>
      <p:ext uri="{BB962C8B-B14F-4D97-AF65-F5344CB8AC3E}">
        <p14:creationId xmlns:p14="http://schemas.microsoft.com/office/powerpoint/2010/main" val="300644806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47706" cy="990600"/>
          </a:xfrm>
        </p:spPr>
        <p:txBody>
          <a:bodyPr/>
          <a:lstStyle/>
          <a:p>
            <a:r>
              <a:rPr lang="en-US" dirty="0"/>
              <a:t>Click to edit Master title style</a:t>
            </a:r>
          </a:p>
        </p:txBody>
      </p:sp>
      <p:sp>
        <p:nvSpPr>
          <p:cNvPr id="3" name="Content Placeholder 2"/>
          <p:cNvSpPr>
            <a:spLocks noGrp="1"/>
          </p:cNvSpPr>
          <p:nvPr>
            <p:ph idx="1"/>
          </p:nvPr>
        </p:nvSpPr>
        <p:spPr>
          <a:xfrm>
            <a:off x="457200" y="1600200"/>
            <a:ext cx="8247706" cy="4876800"/>
          </a:xfrm>
        </p:spPr>
        <p:txBody>
          <a:bodyPr/>
          <a:lstStyle>
            <a:lvl1pPr>
              <a:buClr>
                <a:srgbClr val="5292AE"/>
              </a:buClr>
              <a:defRPr/>
            </a:lvl1pPr>
            <a:lvl2pPr>
              <a:buClr>
                <a:srgbClr val="5292AE"/>
              </a:buClr>
              <a:defRPr/>
            </a:lvl2pPr>
            <a:lvl3pPr>
              <a:buClr>
                <a:srgbClr val="5292AE"/>
              </a:buClr>
              <a:defRPr/>
            </a:lvl3pPr>
            <a:lvl4pPr>
              <a:buClr>
                <a:srgbClr val="5292AE"/>
              </a:buClr>
              <a:defRPr/>
            </a:lvl4pPr>
            <a:lvl5pPr>
              <a:buClr>
                <a:srgbClr val="5292AE"/>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325840" y="2665686"/>
            <a:ext cx="6790591" cy="2204660"/>
          </a:xfrm>
        </p:spPr>
        <p:txBody>
          <a:bodyPr>
            <a:noAutofit/>
          </a:bodyPr>
          <a:lstStyle>
            <a:lvl1pPr marL="0" indent="0">
              <a:buNone/>
              <a:defRPr sz="2800" baseline="0">
                <a:solidFill>
                  <a:srgbClr val="474436"/>
                </a:solidFill>
                <a:latin typeface="Century Gothic bold" panose="020B0702020202020204" pitchFamily="34" charset="0"/>
                <a:cs typeface="Helvetica"/>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 </a:t>
            </a:r>
          </a:p>
        </p:txBody>
      </p:sp>
      <p:sp>
        <p:nvSpPr>
          <p:cNvPr id="4" name="Text Placeholder 6"/>
          <p:cNvSpPr>
            <a:spLocks noGrp="1"/>
          </p:cNvSpPr>
          <p:nvPr>
            <p:ph type="body" sz="quarter" idx="11" hasCustomPrompt="1"/>
          </p:nvPr>
        </p:nvSpPr>
        <p:spPr>
          <a:xfrm>
            <a:off x="451013" y="2038742"/>
            <a:ext cx="776190" cy="1315227"/>
          </a:xfrm>
        </p:spPr>
        <p:txBody>
          <a:bodyPr>
            <a:noAutofit/>
          </a:bodyPr>
          <a:lstStyle>
            <a:lvl1pPr marL="0" indent="0">
              <a:buNone/>
              <a:defRPr sz="18700" b="1" baseline="0">
                <a:solidFill>
                  <a:schemeClr val="tx2"/>
                </a:solidFill>
                <a:latin typeface="Microsoft Sans Serif"/>
                <a:cs typeface="Microsoft Sans Serif"/>
              </a:defRPr>
            </a:lvl1pPr>
          </a:lstStyle>
          <a:p>
            <a:pPr lvl="0"/>
            <a:r>
              <a:rPr lang="en-US" dirty="0"/>
              <a:t>“</a:t>
            </a:r>
          </a:p>
        </p:txBody>
      </p:sp>
      <p:sp>
        <p:nvSpPr>
          <p:cNvPr id="5" name="Text Placeholder 6"/>
          <p:cNvSpPr>
            <a:spLocks noGrp="1"/>
          </p:cNvSpPr>
          <p:nvPr>
            <p:ph type="body" sz="quarter" idx="12" hasCustomPrompt="1"/>
          </p:nvPr>
        </p:nvSpPr>
        <p:spPr>
          <a:xfrm>
            <a:off x="8031289" y="2672165"/>
            <a:ext cx="776190" cy="1315227"/>
          </a:xfrm>
        </p:spPr>
        <p:txBody>
          <a:bodyPr>
            <a:noAutofit/>
          </a:bodyPr>
          <a:lstStyle>
            <a:lvl1pPr marL="0" marR="0" indent="0" algn="l" defTabSz="457200" rtl="0" eaLnBrk="1" fontAlgn="auto" latinLnBrk="0" hangingPunct="1">
              <a:lnSpc>
                <a:spcPct val="100000"/>
              </a:lnSpc>
              <a:spcBef>
                <a:spcPct val="20000"/>
              </a:spcBef>
              <a:spcAft>
                <a:spcPts val="0"/>
              </a:spcAft>
              <a:buClr>
                <a:srgbClr val="FFBF35"/>
              </a:buClr>
              <a:buSzTx/>
              <a:buFont typeface="Arial"/>
              <a:buNone/>
              <a:tabLst/>
              <a:defRPr sz="18700" b="1" baseline="0">
                <a:solidFill>
                  <a:schemeClr val="tx2"/>
                </a:solidFill>
                <a:latin typeface="Microsoft Sans Serif"/>
                <a:cs typeface="Microsoft Sans Serif"/>
              </a:defRPr>
            </a:lvl1pPr>
          </a:lstStyle>
          <a:p>
            <a:pPr marL="0" marR="0" lvl="0" indent="0" algn="l" defTabSz="457200" rtl="0" eaLnBrk="1" fontAlgn="auto" latinLnBrk="0" hangingPunct="1">
              <a:lnSpc>
                <a:spcPct val="100000"/>
              </a:lnSpc>
              <a:spcBef>
                <a:spcPct val="20000"/>
              </a:spcBef>
              <a:spcAft>
                <a:spcPts val="0"/>
              </a:spcAft>
              <a:buClr>
                <a:srgbClr val="FFBF35"/>
              </a:buClr>
              <a:buSzTx/>
              <a:buFont typeface="Arial"/>
              <a:buNone/>
              <a:tabLst/>
              <a:defRPr/>
            </a:pPr>
            <a:r>
              <a:rPr lang="en-US" dirty="0"/>
              <a:t>”</a:t>
            </a:r>
          </a:p>
        </p:txBody>
      </p:sp>
    </p:spTree>
    <p:extLst>
      <p:ext uri="{BB962C8B-B14F-4D97-AF65-F5344CB8AC3E}">
        <p14:creationId xmlns:p14="http://schemas.microsoft.com/office/powerpoint/2010/main" val="415024298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42453"/>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80" r:id="rId7"/>
    <p:sldLayoutId id="2147483775" r:id="rId8"/>
    <p:sldLayoutId id="2147483776" r:id="rId9"/>
    <p:sldLayoutId id="2147483777" r:id="rId10"/>
    <p:sldLayoutId id="2147483778" r:id="rId11"/>
    <p:sldLayoutId id="2147483779" r:id="rId12"/>
    <p:sldLayoutId id="2147483781" r:id="rId13"/>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5472" userDrawn="1">
          <p15:clr>
            <a:srgbClr val="F26B43"/>
          </p15:clr>
        </p15:guide>
        <p15:guide id="3" pos="2880" userDrawn="1">
          <p15:clr>
            <a:srgbClr val="F26B43"/>
          </p15:clr>
        </p15:guide>
        <p15:guide id="4" orient="horz" pos="2544" userDrawn="1">
          <p15:clr>
            <a:srgbClr val="F26B43"/>
          </p15:clr>
        </p15:guide>
        <p15:guide id="5" pos="1584" userDrawn="1">
          <p15:clr>
            <a:srgbClr val="F26B43"/>
          </p15:clr>
        </p15:guide>
        <p15:guide id="6" pos="4176" userDrawn="1">
          <p15:clr>
            <a:srgbClr val="F26B43"/>
          </p15:clr>
        </p15:guide>
        <p15:guide id="7"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10.png"/><Relationship Id="rId5" Type="http://schemas.openxmlformats.org/officeDocument/2006/relationships/image" Target="../media/image65.jpeg"/><Relationship Id="rId4"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10.png"/><Relationship Id="rId5" Type="http://schemas.openxmlformats.org/officeDocument/2006/relationships/image" Target="../media/image69.gif"/><Relationship Id="rId4" Type="http://schemas.openxmlformats.org/officeDocument/2006/relationships/notesSlide" Target="../notesSlides/notesSlide9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2.mp3"/><Relationship Id="rId1" Type="http://schemas.microsoft.com/office/2007/relationships/media" Target="../media/media72.mp3"/><Relationship Id="rId6" Type="http://schemas.microsoft.com/office/2007/relationships/hdphoto" Target="../media/hdphoto7.wdp"/><Relationship Id="rId5" Type="http://schemas.openxmlformats.org/officeDocument/2006/relationships/image" Target="../media/image70.png"/><Relationship Id="rId4" Type="http://schemas.openxmlformats.org/officeDocument/2006/relationships/notesSlide" Target="../notesSlides/notesSlide93.xml"/></Relationships>
</file>

<file path=ppt/slides/_rels/slide10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media" Target="../media/media74.mp3"/><Relationship Id="rId7" Type="http://schemas.openxmlformats.org/officeDocument/2006/relationships/image" Target="../media/image71.png"/><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notesSlide" Target="../notesSlides/notesSlide94.xml"/><Relationship Id="rId5" Type="http://schemas.openxmlformats.org/officeDocument/2006/relationships/slideLayout" Target="../slideLayouts/slideLayout2.xml"/><Relationship Id="rId4" Type="http://schemas.openxmlformats.org/officeDocument/2006/relationships/audio" Target="../media/media74.mp3"/><Relationship Id="rId9"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5.mp3"/><Relationship Id="rId1" Type="http://schemas.microsoft.com/office/2007/relationships/media" Target="../media/media75.mp3"/><Relationship Id="rId5" Type="http://schemas.openxmlformats.org/officeDocument/2006/relationships/image" Target="../media/image10.png"/><Relationship Id="rId4" Type="http://schemas.openxmlformats.org/officeDocument/2006/relationships/notesSlide" Target="../notesSlides/notesSlide97.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10.png"/><Relationship Id="rId5" Type="http://schemas.openxmlformats.org/officeDocument/2006/relationships/image" Target="../media/image72.png"/><Relationship Id="rId4" Type="http://schemas.openxmlformats.org/officeDocument/2006/relationships/notesSlide" Target="../notesSlides/notesSlide9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notesSlide" Target="../notesSlides/notesSlide101.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0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notesSlide" Target="../notesSlides/notesSlide103.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0.mp3"/><Relationship Id="rId1" Type="http://schemas.microsoft.com/office/2007/relationships/media" Target="../media/media80.mp3"/><Relationship Id="rId5" Type="http://schemas.openxmlformats.org/officeDocument/2006/relationships/image" Target="../media/image10.png"/><Relationship Id="rId4" Type="http://schemas.openxmlformats.org/officeDocument/2006/relationships/notesSlide" Target="../notesSlides/notesSlide104.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1.mp3"/><Relationship Id="rId1" Type="http://schemas.microsoft.com/office/2007/relationships/media" Target="../media/media81.mp3"/><Relationship Id="rId5" Type="http://schemas.openxmlformats.org/officeDocument/2006/relationships/image" Target="../media/image10.png"/><Relationship Id="rId4"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2.mp3"/><Relationship Id="rId1" Type="http://schemas.microsoft.com/office/2007/relationships/media" Target="../media/media82.mp3"/><Relationship Id="rId6" Type="http://schemas.microsoft.com/office/2007/relationships/hdphoto" Target="../media/hdphoto9.wdp"/><Relationship Id="rId5" Type="http://schemas.openxmlformats.org/officeDocument/2006/relationships/image" Target="../media/image85.png"/><Relationship Id="rId4" Type="http://schemas.openxmlformats.org/officeDocument/2006/relationships/notesSlide" Target="../notesSlides/notesSlide108.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7.mp3"/><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7.mp3"/></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10.png"/><Relationship Id="rId5" Type="http://schemas.openxmlformats.org/officeDocument/2006/relationships/image" Target="../media/image86.jpeg"/><Relationship Id="rId4" Type="http://schemas.openxmlformats.org/officeDocument/2006/relationships/notesSlide" Target="../notesSlides/notesSlide110.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10.png"/><Relationship Id="rId5" Type="http://schemas.openxmlformats.org/officeDocument/2006/relationships/image" Target="../media/image87.jpeg"/><Relationship Id="rId4" Type="http://schemas.openxmlformats.org/officeDocument/2006/relationships/notesSlide" Target="../notesSlides/notesSlide111.xml"/></Relationships>
</file>

<file path=ppt/slides/_rels/slide1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10.png"/><Relationship Id="rId5" Type="http://schemas.openxmlformats.org/officeDocument/2006/relationships/image" Target="../media/image91.jpeg"/><Relationship Id="rId4" Type="http://schemas.openxmlformats.org/officeDocument/2006/relationships/notesSlide" Target="../notesSlides/notesSlide113.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10.png"/><Relationship Id="rId5" Type="http://schemas.openxmlformats.org/officeDocument/2006/relationships/image" Target="../media/image69.gif"/><Relationship Id="rId4" Type="http://schemas.openxmlformats.org/officeDocument/2006/relationships/notesSlide" Target="../notesSlides/notesSlide114.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media" Target="../media/media88.mp3"/><Relationship Id="rId7" Type="http://schemas.openxmlformats.org/officeDocument/2006/relationships/image" Target="../media/image10.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notesSlide" Target="../notesSlides/notesSlide116.xml"/><Relationship Id="rId5" Type="http://schemas.openxmlformats.org/officeDocument/2006/relationships/slideLayout" Target="../slideLayouts/slideLayout13.xml"/><Relationship Id="rId4" Type="http://schemas.openxmlformats.org/officeDocument/2006/relationships/audio" Target="../media/media88.mp3"/></Relationships>
</file>

<file path=ppt/slides/_rels/slide1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89.mp3"/><Relationship Id="rId1" Type="http://schemas.microsoft.com/office/2007/relationships/media" Target="../media/media89.mp3"/><Relationship Id="rId6" Type="http://schemas.openxmlformats.org/officeDocument/2006/relationships/image" Target="../media/image93.png"/><Relationship Id="rId5" Type="http://schemas.openxmlformats.org/officeDocument/2006/relationships/image" Target="../media/image47.png"/><Relationship Id="rId4" Type="http://schemas.openxmlformats.org/officeDocument/2006/relationships/notesSlide" Target="../notesSlides/notesSlide117.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mp3"/><Relationship Id="rId1" Type="http://schemas.microsoft.com/office/2007/relationships/media" Target="../media/media90.mp3"/><Relationship Id="rId6" Type="http://schemas.openxmlformats.org/officeDocument/2006/relationships/image" Target="../media/image10.png"/><Relationship Id="rId5" Type="http://schemas.openxmlformats.org/officeDocument/2006/relationships/image" Target="../media/image52.jpeg"/><Relationship Id="rId4" Type="http://schemas.openxmlformats.org/officeDocument/2006/relationships/notesSlide" Target="../notesSlides/notesSlide1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mp3"/><Relationship Id="rId1" Type="http://schemas.microsoft.com/office/2007/relationships/media" Target="../media/media91.mp3"/><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120.xml"/></Relationships>
</file>

<file path=ppt/slides/_rels/slide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image" Target="../media/image10.png"/><Relationship Id="rId5" Type="http://schemas.openxmlformats.org/officeDocument/2006/relationships/image" Target="../media/image96.png"/><Relationship Id="rId4" Type="http://schemas.openxmlformats.org/officeDocument/2006/relationships/notesSlide" Target="../notesSlides/notesSlide122.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24.xml"/></Relationships>
</file>

<file path=ppt/slides/_rels/slide1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4.mp3"/><Relationship Id="rId1" Type="http://schemas.microsoft.com/office/2007/relationships/media" Target="../media/media94.mp3"/><Relationship Id="rId5" Type="http://schemas.openxmlformats.org/officeDocument/2006/relationships/image" Target="../media/image10.png"/><Relationship Id="rId4" Type="http://schemas.openxmlformats.org/officeDocument/2006/relationships/notesSlide" Target="../notesSlides/notesSlide126.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10.png"/><Relationship Id="rId5" Type="http://schemas.openxmlformats.org/officeDocument/2006/relationships/image" Target="../media/image69.gif"/><Relationship Id="rId4" Type="http://schemas.openxmlformats.org/officeDocument/2006/relationships/notesSlide" Target="../notesSlides/notesSlide127.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notesSlide" Target="../notesSlides/notesSlide12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image" Target="../media/image10.png"/><Relationship Id="rId5" Type="http://schemas.openxmlformats.org/officeDocument/2006/relationships/image" Target="../media/image98.jpeg"/><Relationship Id="rId4" Type="http://schemas.openxmlformats.org/officeDocument/2006/relationships/notesSlide" Target="../notesSlides/notesSlide13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media" Target="../media/media20.mp3"/><Relationship Id="rId7" Type="http://schemas.openxmlformats.org/officeDocument/2006/relationships/image" Target="../media/image10.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notesSlide" Target="../notesSlides/notesSlide31.xml"/><Relationship Id="rId5" Type="http://schemas.openxmlformats.org/officeDocument/2006/relationships/slideLayout" Target="../slideLayouts/slideLayout13.xml"/><Relationship Id="rId4" Type="http://schemas.openxmlformats.org/officeDocument/2006/relationships/audio" Target="../media/media20.mp3"/></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media" Target="../media/media22.mp3"/><Relationship Id="rId7" Type="http://schemas.openxmlformats.org/officeDocument/2006/relationships/image" Target="../media/image1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33.xml"/><Relationship Id="rId5" Type="http://schemas.openxmlformats.org/officeDocument/2006/relationships/slideLayout" Target="../slideLayouts/slideLayout13.xml"/><Relationship Id="rId4" Type="http://schemas.openxmlformats.org/officeDocument/2006/relationships/audio" Target="../media/media22.mp3"/></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0.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0.pn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0.png"/><Relationship Id="rId5" Type="http://schemas.openxmlformats.org/officeDocument/2006/relationships/image" Target="../media/image32.jpe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0.png"/><Relationship Id="rId5" Type="http://schemas.openxmlformats.org/officeDocument/2006/relationships/image" Target="../media/image33.jpe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10.png"/><Relationship Id="rId4"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3" Type="http://schemas.microsoft.com/office/2007/relationships/media" Target="../media/media35.mp3"/><Relationship Id="rId7" Type="http://schemas.openxmlformats.org/officeDocument/2006/relationships/image" Target="../media/image10.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notesSlide" Target="../notesSlides/notesSlide47.xml"/><Relationship Id="rId5" Type="http://schemas.openxmlformats.org/officeDocument/2006/relationships/slideLayout" Target="../slideLayouts/slideLayout13.xml"/><Relationship Id="rId4" Type="http://schemas.openxmlformats.org/officeDocument/2006/relationships/audio" Target="../media/media35.mp3"/></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0.png"/><Relationship Id="rId5" Type="http://schemas.openxmlformats.org/officeDocument/2006/relationships/image" Target="../media/image42.jpeg"/><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0.png"/><Relationship Id="rId4"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1.mp3"/><Relationship Id="rId1" Type="http://schemas.microsoft.com/office/2007/relationships/media" Target="../media/media41.mp3"/><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0.png"/><Relationship Id="rId5" Type="http://schemas.openxmlformats.org/officeDocument/2006/relationships/image" Target="../media/image52.jpeg"/><Relationship Id="rId4"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70.xml.rels><?xml version="1.0" encoding="UTF-8" standalone="yes"?>
<Relationships xmlns="http://schemas.openxmlformats.org/package/2006/relationships"><Relationship Id="rId3" Type="http://schemas.microsoft.com/office/2007/relationships/media" Target="../media/media44.mp3"/><Relationship Id="rId7" Type="http://schemas.openxmlformats.org/officeDocument/2006/relationships/image" Target="../media/image10.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notesSlide" Target="../notesSlides/notesSlide60.xml"/><Relationship Id="rId5" Type="http://schemas.openxmlformats.org/officeDocument/2006/relationships/slideLayout" Target="../slideLayouts/slideLayout13.xml"/><Relationship Id="rId4" Type="http://schemas.openxmlformats.org/officeDocument/2006/relationships/audio" Target="../media/media44.mp3"/></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0.png"/><Relationship Id="rId5" Type="http://schemas.openxmlformats.org/officeDocument/2006/relationships/image" Target="../media/image54.jpeg"/><Relationship Id="rId4"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10.png"/><Relationship Id="rId5" Type="http://schemas.openxmlformats.org/officeDocument/2006/relationships/image" Target="../media/image55.png"/><Relationship Id="rId4"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10.png"/><Relationship Id="rId5" Type="http://schemas.openxmlformats.org/officeDocument/2006/relationships/image" Target="../media/image55.png"/><Relationship Id="rId4"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media" Target="../media/media51.mp3"/><Relationship Id="rId7" Type="http://schemas.openxmlformats.org/officeDocument/2006/relationships/image" Target="../media/image10.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notesSlide" Target="../notesSlides/notesSlide68.xml"/><Relationship Id="rId5" Type="http://schemas.openxmlformats.org/officeDocument/2006/relationships/slideLayout" Target="../slideLayouts/slideLayout13.xml"/><Relationship Id="rId4" Type="http://schemas.openxmlformats.org/officeDocument/2006/relationships/audio" Target="../media/media51.mp3"/></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10.png"/><Relationship Id="rId4"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10.png"/><Relationship Id="rId5" Type="http://schemas.openxmlformats.org/officeDocument/2006/relationships/image" Target="../media/image62.png"/><Relationship Id="rId4"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0.mp3"/><Relationship Id="rId1" Type="http://schemas.microsoft.com/office/2007/relationships/media" Target="../media/media60.mp3"/><Relationship Id="rId5" Type="http://schemas.openxmlformats.org/officeDocument/2006/relationships/image" Target="../media/image10.png"/><Relationship Id="rId4"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3.mp3"/><Relationship Id="rId7" Type="http://schemas.openxmlformats.org/officeDocument/2006/relationships/image" Target="../media/image17.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notesSlide" Target="../notesSlides/notesSlide82.xml"/><Relationship Id="rId5" Type="http://schemas.openxmlformats.org/officeDocument/2006/relationships/slideLayout" Target="../slideLayouts/slideLayout2.xml"/><Relationship Id="rId4" Type="http://schemas.openxmlformats.org/officeDocument/2006/relationships/audio" Target="../media/media63.mp3"/></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10.png"/><Relationship Id="rId4"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10.png"/><Relationship Id="rId5" Type="http://schemas.openxmlformats.org/officeDocument/2006/relationships/image" Target="../media/image65.jpeg"/><Relationship Id="rId4" Type="http://schemas.openxmlformats.org/officeDocument/2006/relationships/notesSlide" Target="../notesSlides/notesSlide8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10.png"/><Relationship Id="rId5" Type="http://schemas.openxmlformats.org/officeDocument/2006/relationships/image" Target="../media/image65.jpeg"/><Relationship Id="rId4" Type="http://schemas.openxmlformats.org/officeDocument/2006/relationships/notesSlide" Target="../notesSlides/notesSlide8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10.png"/><Relationship Id="rId5" Type="http://schemas.openxmlformats.org/officeDocument/2006/relationships/image" Target="../media/image66.jpeg"/><Relationship Id="rId4"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10.png"/><Relationship Id="rId5" Type="http://schemas.openxmlformats.org/officeDocument/2006/relationships/image" Target="../media/image67.jpeg"/><Relationship Id="rId4"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0857" y="977635"/>
            <a:ext cx="7271657" cy="2308324"/>
          </a:xfrm>
          <a:prstGeom prst="rect">
            <a:avLst/>
          </a:prstGeom>
        </p:spPr>
        <p:txBody>
          <a:bodyPr wrap="square" anchor="t">
            <a:spAutoFit/>
          </a:bodyPr>
          <a:lstStyle/>
          <a:p>
            <a:pPr algn="ctr">
              <a:spcBef>
                <a:spcPts val="600"/>
              </a:spcBef>
              <a:spcAft>
                <a:spcPts val="600"/>
              </a:spcAft>
            </a:pPr>
            <a:r>
              <a:rPr lang="en-US" sz="4800" b="1" spc="-100" dirty="0">
                <a:solidFill>
                  <a:srgbClr val="DC6D4C"/>
                </a:solidFill>
                <a:ea typeface="+mj-ea"/>
                <a:cs typeface="+mj-cs"/>
              </a:rPr>
              <a:t>Texas WIC Shopping Experience Research &amp; UI Testing</a:t>
            </a:r>
            <a:endParaRPr lang="en-US" sz="4800" b="1" spc="-100" dirty="0">
              <a:solidFill>
                <a:srgbClr val="DC6D4C"/>
              </a:solidFill>
              <a:latin typeface="Century Gothic"/>
              <a:ea typeface="+mj-ea"/>
              <a:cs typeface="+mj-cs"/>
            </a:endParaRPr>
          </a:p>
        </p:txBody>
      </p:sp>
      <p:pic>
        <p:nvPicPr>
          <p:cNvPr id="6" name="Picture 3" descr="C:\Users\AcerPC\Dropbox\SOSM General\07 Logos, Etc\Suma Logo Files-new 2011\suma_logo-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2929" y="4016153"/>
            <a:ext cx="4578142" cy="220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8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880929"/>
            <a:ext cx="6796813" cy="438761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 think it would be easier for formula if it was all on one page instead of constantly clicking on it and opening new tabs or new pages. That can go the same with the participants, too. It should be easier to open up multiple participants than copying and pasting an FID number and opening multiple tabs for large families.</a:t>
            </a:r>
          </a:p>
          <a:p>
            <a:pPr algn="r"/>
            <a:r>
              <a:rPr lang="en-US" sz="2400" dirty="0">
                <a:solidFill>
                  <a:schemeClr val="tx1"/>
                </a:solidFill>
              </a:rPr>
              <a:t>–Group One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I think it would be easier.mp3">
            <a:hlinkClick r:id="" action="ppaction://media"/>
            <a:extLst>
              <a:ext uri="{FF2B5EF4-FFF2-40B4-BE49-F238E27FC236}">
                <a16:creationId xmlns:a16="http://schemas.microsoft.com/office/drawing/2014/main" id="{C37B5016-B318-054F-BA14-4F7218052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6" y="653918"/>
            <a:ext cx="812800" cy="812800"/>
          </a:xfrm>
          <a:prstGeom prst="rect">
            <a:avLst/>
          </a:prstGeom>
        </p:spPr>
      </p:pic>
    </p:spTree>
    <p:extLst>
      <p:ext uri="{BB962C8B-B14F-4D97-AF65-F5344CB8AC3E}">
        <p14:creationId xmlns:p14="http://schemas.microsoft.com/office/powerpoint/2010/main" val="424593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Combining Apps</a:t>
            </a:r>
            <a:endParaRPr lang="en-US" dirty="0"/>
          </a:p>
        </p:txBody>
      </p:sp>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10154"/>
          <a:stretch/>
        </p:blipFill>
        <p:spPr bwMode="auto">
          <a:xfrm>
            <a:off x="6434303" y="1062900"/>
            <a:ext cx="2081047" cy="5280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19843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01346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516225"/>
            <a:ext cx="4739564" cy="2523768"/>
          </a:xfrm>
          <a:prstGeom prst="rect">
            <a:avLst/>
          </a:prstGeom>
          <a:noFill/>
        </p:spPr>
        <p:txBody>
          <a:bodyPr wrap="square" rtlCol="0">
            <a:spAutoFit/>
          </a:bodyPr>
          <a:lstStyle/>
          <a:p>
            <a:r>
              <a:rPr lang="en-US" i="1" dirty="0"/>
              <a:t>I think that the features of the actual </a:t>
            </a:r>
            <a:r>
              <a:rPr lang="en-US" i="1" dirty="0" err="1"/>
              <a:t>myTexasWIC</a:t>
            </a:r>
            <a:r>
              <a:rPr lang="en-US" i="1" dirty="0"/>
              <a:t>, I think that’s the one that we’re going to use the most. They would go on the home screen page, for example, to schedule an appointment or members of the family or change my income. It would be something that I would use every time I open the app. </a:t>
            </a:r>
          </a:p>
          <a:p>
            <a:pPr algn="r"/>
            <a:r>
              <a:rPr lang="en-US" sz="1400" b="1" dirty="0">
                <a:solidFill>
                  <a:schemeClr val="accent1"/>
                </a:solidFill>
              </a:rPr>
              <a:t>—Spanish-Speaking Interviewee</a:t>
            </a:r>
          </a:p>
        </p:txBody>
      </p:sp>
      <p:sp>
        <p:nvSpPr>
          <p:cNvPr id="9" name="Rectangle 8"/>
          <p:cNvSpPr/>
          <p:nvPr/>
        </p:nvSpPr>
        <p:spPr>
          <a:xfrm>
            <a:off x="529587" y="1664861"/>
            <a:ext cx="5280738" cy="1200329"/>
          </a:xfrm>
          <a:prstGeom prst="rect">
            <a:avLst/>
          </a:prstGeom>
          <a:solidFill>
            <a:schemeClr val="bg2"/>
          </a:solidFill>
          <a:ln w="50800">
            <a:solidFill>
              <a:srgbClr val="7EAD00"/>
            </a:solidFill>
          </a:ln>
        </p:spPr>
        <p:txBody>
          <a:bodyPr wrap="square" anchor="ctr">
            <a:spAutoFit/>
          </a:bodyPr>
          <a:lstStyle/>
          <a:p>
            <a:pPr algn="ctr"/>
            <a:r>
              <a:rPr lang="en-US" sz="2400" dirty="0"/>
              <a:t>Want shopping tools button under appointments – goes to reskinned </a:t>
            </a:r>
            <a:r>
              <a:rPr lang="en-US" sz="2400" dirty="0" err="1"/>
              <a:t>myTexasWIC</a:t>
            </a:r>
            <a:r>
              <a:rPr lang="en-US" sz="2400" dirty="0"/>
              <a:t> home screen</a:t>
            </a:r>
          </a:p>
        </p:txBody>
      </p:sp>
      <p:pic>
        <p:nvPicPr>
          <p:cNvPr id="3" name="I think that the features.mp3">
            <a:hlinkClick r:id="" action="ppaction://media"/>
            <a:extLst>
              <a:ext uri="{FF2B5EF4-FFF2-40B4-BE49-F238E27FC236}">
                <a16:creationId xmlns:a16="http://schemas.microsoft.com/office/drawing/2014/main" id="{CD938CB8-7935-2440-A812-B3EE7502B3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9484" y="5784350"/>
            <a:ext cx="812800" cy="812800"/>
          </a:xfrm>
          <a:prstGeom prst="rect">
            <a:avLst/>
          </a:prstGeom>
        </p:spPr>
      </p:pic>
    </p:spTree>
    <p:extLst>
      <p:ext uri="{BB962C8B-B14F-4D97-AF65-F5344CB8AC3E}">
        <p14:creationId xmlns:p14="http://schemas.microsoft.com/office/powerpoint/2010/main" val="218536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Ideal Home Screen</a:t>
            </a:r>
            <a:endParaRPr lang="en-US"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0154"/>
          <a:stretch/>
        </p:blipFill>
        <p:spPr bwMode="auto">
          <a:xfrm>
            <a:off x="1251193" y="1403235"/>
            <a:ext cx="2014630" cy="5112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a:spLocks noGrp="1"/>
          </p:cNvSpPr>
          <p:nvPr>
            <p:ph idx="1"/>
          </p:nvPr>
        </p:nvSpPr>
        <p:spPr>
          <a:xfrm>
            <a:off x="3846889" y="2601452"/>
            <a:ext cx="5441359" cy="2238596"/>
          </a:xfrm>
        </p:spPr>
        <p:txBody>
          <a:bodyPr>
            <a:normAutofit/>
          </a:bodyPr>
          <a:lstStyle/>
          <a:p>
            <a:pPr marL="457200" indent="-457200">
              <a:buFont typeface="+mj-lt"/>
              <a:buAutoNum type="arabicPeriod"/>
            </a:pPr>
            <a:r>
              <a:rPr lang="en-US" dirty="0"/>
              <a:t>“Appointments” at the top</a:t>
            </a:r>
          </a:p>
          <a:p>
            <a:pPr marL="457200" indent="-457200">
              <a:buFont typeface="+mj-lt"/>
              <a:buAutoNum type="arabicPeriod"/>
            </a:pPr>
            <a:r>
              <a:rPr lang="en-US" dirty="0"/>
              <a:t>“Shopping Tools”</a:t>
            </a:r>
          </a:p>
          <a:p>
            <a:pPr marL="457200" indent="-457200">
              <a:buFont typeface="+mj-lt"/>
              <a:buAutoNum type="arabicPeriod"/>
            </a:pPr>
            <a:r>
              <a:rPr lang="en-US" dirty="0"/>
              <a:t>“Benefits”</a:t>
            </a:r>
          </a:p>
          <a:p>
            <a:pPr marL="457200" indent="-457200">
              <a:buFont typeface="+mj-lt"/>
              <a:buAutoNum type="arabicPeriod"/>
            </a:pPr>
            <a:r>
              <a:rPr lang="en-US" dirty="0"/>
              <a:t>“Classes”</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53508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a:t>Round three Interviews</a:t>
            </a:r>
          </a:p>
        </p:txBody>
      </p:sp>
      <p:sp>
        <p:nvSpPr>
          <p:cNvPr id="2" name="TextBox 1"/>
          <p:cNvSpPr txBox="1"/>
          <p:nvPr/>
        </p:nvSpPr>
        <p:spPr>
          <a:xfrm>
            <a:off x="883403" y="4804475"/>
            <a:ext cx="3456122" cy="1323439"/>
          </a:xfrm>
          <a:prstGeom prst="rect">
            <a:avLst/>
          </a:prstGeom>
          <a:noFill/>
        </p:spPr>
        <p:txBody>
          <a:bodyPr wrap="square" rtlCol="0">
            <a:spAutoFit/>
          </a:bodyPr>
          <a:lstStyle/>
          <a:p>
            <a:r>
              <a:rPr lang="en-US" sz="2000" b="1" i="1" dirty="0"/>
              <a:t>N</a:t>
            </a:r>
            <a:r>
              <a:rPr lang="en-US" sz="2000" b="1" dirty="0"/>
              <a:t>=15</a:t>
            </a:r>
          </a:p>
          <a:p>
            <a:r>
              <a:rPr lang="en-US" sz="2000" b="1" dirty="0"/>
              <a:t>10 English</a:t>
            </a:r>
          </a:p>
          <a:p>
            <a:r>
              <a:rPr lang="en-US" sz="2000" b="1" dirty="0"/>
              <a:t>5 Spanish</a:t>
            </a:r>
          </a:p>
          <a:p>
            <a:r>
              <a:rPr lang="en-US" sz="2000" b="1" dirty="0"/>
              <a:t>WIC clients &lt; a year</a:t>
            </a:r>
          </a:p>
        </p:txBody>
      </p:sp>
    </p:spTree>
    <p:extLst>
      <p:ext uri="{BB962C8B-B14F-4D97-AF65-F5344CB8AC3E}">
        <p14:creationId xmlns:p14="http://schemas.microsoft.com/office/powerpoint/2010/main" val="3025576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Applying for WIC</a:t>
            </a:r>
          </a:p>
        </p:txBody>
      </p:sp>
      <p:sp>
        <p:nvSpPr>
          <p:cNvPr id="3" name="Content Placeholder 2"/>
          <p:cNvSpPr>
            <a:spLocks noGrp="1"/>
          </p:cNvSpPr>
          <p:nvPr>
            <p:ph idx="1"/>
          </p:nvPr>
        </p:nvSpPr>
        <p:spPr>
          <a:xfrm>
            <a:off x="457200" y="1578913"/>
            <a:ext cx="5265683" cy="3129045"/>
          </a:xfrm>
        </p:spPr>
        <p:txBody>
          <a:bodyPr>
            <a:normAutofit/>
          </a:bodyPr>
          <a:lstStyle/>
          <a:p>
            <a:r>
              <a:rPr lang="en-US" dirty="0"/>
              <a:t>Most frequent response was do as much of it online as possible</a:t>
            </a:r>
          </a:p>
          <a:p>
            <a:r>
              <a:rPr lang="en-US" dirty="0"/>
              <a:t>Online = easier than over the phone &amp; less time in office</a:t>
            </a:r>
          </a:p>
          <a:p>
            <a:r>
              <a:rPr lang="en-US" dirty="0"/>
              <a:t>Office visits can be stressful with children &amp; COVID</a:t>
            </a:r>
          </a:p>
          <a:p>
            <a:endParaRPr lang="en-US" dirty="0"/>
          </a:p>
          <a:p>
            <a:endParaRPr lang="en-US" dirty="0"/>
          </a:p>
        </p:txBody>
      </p:sp>
      <p:sp>
        <p:nvSpPr>
          <p:cNvPr id="5" name="TextBox 4"/>
          <p:cNvSpPr txBox="1"/>
          <p:nvPr/>
        </p:nvSpPr>
        <p:spPr>
          <a:xfrm>
            <a:off x="876300" y="4447158"/>
            <a:ext cx="7360594" cy="1969770"/>
          </a:xfrm>
          <a:prstGeom prst="rect">
            <a:avLst/>
          </a:prstGeom>
          <a:noFill/>
        </p:spPr>
        <p:txBody>
          <a:bodyPr wrap="square" rtlCol="0">
            <a:spAutoFit/>
          </a:bodyPr>
          <a:lstStyle/>
          <a:p>
            <a:r>
              <a:rPr lang="en-US" i="1" dirty="0"/>
              <a:t>I don’t think they do that online, but if they can do it online, especially - because when I went, he was so small, and he was just out there with everybody in the room. There were two sick babies in the office where we were waiting. It just, I guess, exposes him to a lot of things. Well, any kid actually. Honestly, I think if they did things online. </a:t>
            </a:r>
            <a:endParaRPr lang="en-US" dirty="0"/>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15245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37241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8" name="Picture 2" descr="https://hhs.texas.gov/sites/default/files/assets/doing-business-with-hhs/provider-portal/wic/logos/wic-logo-rgb.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05706" y="1757339"/>
            <a:ext cx="2720370" cy="1113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 don't think they do that online.mp3">
            <a:hlinkClick r:id="" action="ppaction://media"/>
            <a:extLst>
              <a:ext uri="{FF2B5EF4-FFF2-40B4-BE49-F238E27FC236}">
                <a16:creationId xmlns:a16="http://schemas.microsoft.com/office/drawing/2014/main" id="{1CC0401A-C595-C843-9E51-0D7A46B8B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4294" y="3878977"/>
            <a:ext cx="812800" cy="812800"/>
          </a:xfrm>
          <a:prstGeom prst="rect">
            <a:avLst/>
          </a:prstGeom>
        </p:spPr>
      </p:pic>
    </p:spTree>
    <p:extLst>
      <p:ext uri="{BB962C8B-B14F-4D97-AF65-F5344CB8AC3E}">
        <p14:creationId xmlns:p14="http://schemas.microsoft.com/office/powerpoint/2010/main" val="227535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Online Application Process</a:t>
            </a:r>
          </a:p>
        </p:txBody>
      </p:sp>
      <p:sp>
        <p:nvSpPr>
          <p:cNvPr id="3" name="Content Placeholder 2"/>
          <p:cNvSpPr>
            <a:spLocks noGrp="1"/>
          </p:cNvSpPr>
          <p:nvPr>
            <p:ph idx="1"/>
          </p:nvPr>
        </p:nvSpPr>
        <p:spPr>
          <a:xfrm>
            <a:off x="457200" y="1578914"/>
            <a:ext cx="5849008" cy="2283638"/>
          </a:xfrm>
        </p:spPr>
        <p:txBody>
          <a:bodyPr>
            <a:normAutofit/>
          </a:bodyPr>
          <a:lstStyle/>
          <a:p>
            <a:r>
              <a:rPr lang="en-US" dirty="0"/>
              <a:t>Half applied online &amp; couldn’t think of any improvements</a:t>
            </a:r>
          </a:p>
          <a:p>
            <a:r>
              <a:rPr lang="en-US" dirty="0"/>
              <a:t>Process was easy, especially compared to other programs</a:t>
            </a:r>
          </a:p>
          <a:p>
            <a:r>
              <a:rPr lang="en-US" dirty="0"/>
              <a:t>Called in 1-2 days, seen in 1-3 days</a:t>
            </a:r>
          </a:p>
          <a:p>
            <a:pPr marL="0" indent="0">
              <a:buNone/>
            </a:pPr>
            <a:endParaRPr lang="en-US" dirty="0"/>
          </a:p>
        </p:txBody>
      </p:sp>
      <p:pic>
        <p:nvPicPr>
          <p:cNvPr id="8" name="Picture 2" descr="Image result for online portal icon"/>
          <p:cNvPicPr>
            <a:picLocks noChangeAspect="1" noChangeArrowheads="1"/>
          </p:cNvPicPr>
          <p:nvPr/>
        </p:nvPicPr>
        <p:blipFill>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6901" y="1731782"/>
            <a:ext cx="1925156" cy="1925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E32F3D-A49F-44AB-BDEB-E4681811035C}"/>
              </a:ext>
            </a:extLst>
          </p:cNvPr>
          <p:cNvSpPr txBox="1"/>
          <p:nvPr/>
        </p:nvSpPr>
        <p:spPr>
          <a:xfrm>
            <a:off x="454735" y="365693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8170525" y="520847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937336" y="3974733"/>
            <a:ext cx="7258808" cy="2246769"/>
          </a:xfrm>
          <a:prstGeom prst="rect">
            <a:avLst/>
          </a:prstGeom>
          <a:noFill/>
        </p:spPr>
        <p:txBody>
          <a:bodyPr wrap="square" rtlCol="0">
            <a:spAutoFit/>
          </a:bodyPr>
          <a:lstStyle/>
          <a:p>
            <a:r>
              <a:rPr lang="en-US" i="1" dirty="0"/>
              <a:t>I had to fill out my application online, and then they called me, and she told me some things I needed to send in like my ID and proof of address. Once I sent that, it was really fast. I can see where it may be difficult for people that don’t have access to the internet, or maybe it was different pre-COVID whenever you had to go in and out of the office a lot. Since I just did mine in September, everything was online, and it was pretty easy.</a:t>
            </a:r>
          </a:p>
          <a:p>
            <a:pPr algn="r"/>
            <a:r>
              <a:rPr lang="en-US" sz="1400" b="1" dirty="0">
                <a:solidFill>
                  <a:schemeClr val="accent1"/>
                </a:solidFill>
              </a:rPr>
              <a:t>—–English-Speaking Interviewee</a:t>
            </a:r>
          </a:p>
        </p:txBody>
      </p:sp>
      <p:pic>
        <p:nvPicPr>
          <p:cNvPr id="4" name="I had to fill out my application.mp3">
            <a:hlinkClick r:id="" action="ppaction://media"/>
            <a:extLst>
              <a:ext uri="{FF2B5EF4-FFF2-40B4-BE49-F238E27FC236}">
                <a16:creationId xmlns:a16="http://schemas.microsoft.com/office/drawing/2014/main" id="{794EEF04-7594-CF45-BE9A-3552EB82D0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1388" y="5870199"/>
            <a:ext cx="812800" cy="812800"/>
          </a:xfrm>
          <a:prstGeom prst="rect">
            <a:avLst/>
          </a:prstGeom>
        </p:spPr>
      </p:pic>
    </p:spTree>
    <p:extLst>
      <p:ext uri="{BB962C8B-B14F-4D97-AF65-F5344CB8AC3E}">
        <p14:creationId xmlns:p14="http://schemas.microsoft.com/office/powerpoint/2010/main" val="263097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Did You Hear About WIC?</a:t>
            </a:r>
          </a:p>
        </p:txBody>
      </p:sp>
      <p:sp>
        <p:nvSpPr>
          <p:cNvPr id="3" name="Content Placeholder 2"/>
          <p:cNvSpPr>
            <a:spLocks noGrp="1"/>
          </p:cNvSpPr>
          <p:nvPr>
            <p:ph idx="1"/>
          </p:nvPr>
        </p:nvSpPr>
        <p:spPr>
          <a:xfrm>
            <a:off x="457198" y="1572663"/>
            <a:ext cx="8247707" cy="1533144"/>
          </a:xfrm>
        </p:spPr>
        <p:txBody>
          <a:bodyPr vert="horz" lIns="91440" tIns="45720" rIns="91440" bIns="45720" numCol="1" rtlCol="0" anchor="t">
            <a:normAutofit/>
          </a:bodyPr>
          <a:lstStyle/>
          <a:p>
            <a:r>
              <a:rPr lang="en-US" dirty="0"/>
              <a:t>Most heard from friends &amp; family</a:t>
            </a:r>
          </a:p>
          <a:p>
            <a:r>
              <a:rPr lang="en-US" dirty="0"/>
              <a:t>Several were told by their doctors to apply when they found out they were pregnant</a:t>
            </a:r>
          </a:p>
          <a:p>
            <a:endParaRPr lang="en-US" dirty="0"/>
          </a:p>
        </p:txBody>
      </p:sp>
      <p:pic>
        <p:nvPicPr>
          <p:cNvPr id="8" name="Picture 2" descr="Image result for breastfeeding icon"/>
          <p:cNvPicPr>
            <a:picLocks noChangeAspect="1" noChangeArrowheads="1"/>
          </p:cNvPicPr>
          <p:nvPr/>
        </p:nvPicPr>
        <p:blipFill rotWithShape="1">
          <a:blip r:embed="rId7" cstate="email">
            <a:duotone>
              <a:schemeClr val="accent1">
                <a:shade val="45000"/>
                <a:satMod val="135000"/>
              </a:schemeClr>
              <a:prstClr val="white"/>
            </a:duotone>
            <a:extLst>
              <a:ext uri="{BEBA8EAE-BF5A-486C-A8C5-ECC9F3942E4B}">
                <a14:imgProps xmlns:a14="http://schemas.microsoft.com/office/drawing/2010/main">
                  <a14:imgLayer r:embed="rId8">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349562" y="3245052"/>
            <a:ext cx="2467527"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2835812"/>
            <a:ext cx="597161"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773533" y="5345397"/>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p:cNvSpPr txBox="1"/>
          <p:nvPr/>
        </p:nvSpPr>
        <p:spPr>
          <a:xfrm>
            <a:off x="842085" y="3153607"/>
            <a:ext cx="4968240" cy="1415772"/>
          </a:xfrm>
          <a:prstGeom prst="rect">
            <a:avLst/>
          </a:prstGeom>
          <a:noFill/>
        </p:spPr>
        <p:txBody>
          <a:bodyPr wrap="square" rtlCol="0">
            <a:spAutoFit/>
          </a:bodyPr>
          <a:lstStyle/>
          <a:p>
            <a:r>
              <a:rPr lang="en-US" i="1" dirty="0"/>
              <a:t>Just from my sisters. They’ve had kids, so they told me that I needed to apply for WIC. They all said they’ll help me get milk &amp; anything I needed for the baby. </a:t>
            </a:r>
          </a:p>
          <a:p>
            <a:pPr algn="r"/>
            <a:r>
              <a:rPr lang="en-US" sz="1400" b="1" dirty="0">
                <a:solidFill>
                  <a:schemeClr val="accent1"/>
                </a:solidFill>
              </a:rPr>
              <a:t>—English-Speaking Interviewee</a:t>
            </a:r>
          </a:p>
        </p:txBody>
      </p:sp>
      <p:sp>
        <p:nvSpPr>
          <p:cNvPr id="11" name="TextBox 10"/>
          <p:cNvSpPr txBox="1"/>
          <p:nvPr/>
        </p:nvSpPr>
        <p:spPr>
          <a:xfrm>
            <a:off x="836825" y="4929905"/>
            <a:ext cx="4968240" cy="1415772"/>
          </a:xfrm>
          <a:prstGeom prst="rect">
            <a:avLst/>
          </a:prstGeom>
          <a:noFill/>
        </p:spPr>
        <p:txBody>
          <a:bodyPr wrap="square" rtlCol="0">
            <a:spAutoFit/>
          </a:bodyPr>
          <a:lstStyle/>
          <a:p>
            <a:r>
              <a:rPr lang="en-US" i="1" dirty="0"/>
              <a:t>My mom, she actually told me about WIC because my sister, she went through WIC. She breastfed her child for 24 months. I was trying to breastfeed my child. </a:t>
            </a:r>
          </a:p>
          <a:p>
            <a:pPr algn="r"/>
            <a:r>
              <a:rPr lang="en-US" sz="1400" b="1" dirty="0">
                <a:solidFill>
                  <a:schemeClr val="accent1"/>
                </a:solidFill>
              </a:rPr>
              <a:t>—English-Speaking Interviewee</a:t>
            </a:r>
          </a:p>
        </p:txBody>
      </p:sp>
      <p:pic>
        <p:nvPicPr>
          <p:cNvPr id="4" name="Jut from my sisters.mp3">
            <a:hlinkClick r:id="" action="ppaction://media"/>
            <a:extLst>
              <a:ext uri="{FF2B5EF4-FFF2-40B4-BE49-F238E27FC236}">
                <a16:creationId xmlns:a16="http://schemas.microsoft.com/office/drawing/2014/main" id="{EEAD153F-581C-FC4F-830F-B5796E5875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70914" y="3210350"/>
            <a:ext cx="812800" cy="812800"/>
          </a:xfrm>
          <a:prstGeom prst="rect">
            <a:avLst/>
          </a:prstGeom>
        </p:spPr>
      </p:pic>
      <p:pic>
        <p:nvPicPr>
          <p:cNvPr id="5" name="my mom she actually.mp3">
            <a:hlinkClick r:id="" action="ppaction://media"/>
            <a:extLst>
              <a:ext uri="{FF2B5EF4-FFF2-40B4-BE49-F238E27FC236}">
                <a16:creationId xmlns:a16="http://schemas.microsoft.com/office/drawing/2014/main" id="{391EC0D3-1AFD-2347-BBB7-236BE69C6BF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4988" y="5238497"/>
            <a:ext cx="812800" cy="812800"/>
          </a:xfrm>
          <a:prstGeom prst="rect">
            <a:avLst/>
          </a:prstGeom>
        </p:spPr>
      </p:pic>
    </p:spTree>
    <p:extLst>
      <p:ext uri="{BB962C8B-B14F-4D97-AF65-F5344CB8AC3E}">
        <p14:creationId xmlns:p14="http://schemas.microsoft.com/office/powerpoint/2010/main" val="25416283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83906" y="1950720"/>
            <a:ext cx="2032260" cy="2032260"/>
          </a:xfrm>
          <a:prstGeom prst="rect">
            <a:avLst/>
          </a:prstGeom>
        </p:spPr>
      </p:pic>
      <p:sp>
        <p:nvSpPr>
          <p:cNvPr id="12" name="Content Placeholder 11"/>
          <p:cNvSpPr>
            <a:spLocks noGrp="1"/>
          </p:cNvSpPr>
          <p:nvPr>
            <p:ph sz="half" idx="1"/>
          </p:nvPr>
        </p:nvSpPr>
        <p:spPr>
          <a:xfrm>
            <a:off x="685799" y="1150838"/>
            <a:ext cx="5021317" cy="5326162"/>
          </a:xfrm>
        </p:spPr>
        <p:txBody>
          <a:bodyPr wrap="square" numCol="1">
            <a:normAutofit/>
          </a:bodyPr>
          <a:lstStyle/>
          <a:p>
            <a:pPr marL="0" indent="0">
              <a:buClr>
                <a:schemeClr val="accent2"/>
              </a:buClr>
              <a:buSzPct val="100000"/>
              <a:buNone/>
            </a:pPr>
            <a:r>
              <a:rPr lang="en-US" sz="3900" b="1" dirty="0">
                <a:solidFill>
                  <a:schemeClr val="tx2"/>
                </a:solidFill>
              </a:rPr>
              <a:t>What catches their attention about online ads:</a:t>
            </a:r>
          </a:p>
          <a:p>
            <a:pPr lvl="0"/>
            <a:r>
              <a:rPr lang="en-US" dirty="0"/>
              <a:t>Babies and moms</a:t>
            </a:r>
          </a:p>
          <a:p>
            <a:pPr lvl="0"/>
            <a:r>
              <a:rPr lang="en-US" dirty="0"/>
              <a:t>Bright colors</a:t>
            </a:r>
          </a:p>
          <a:p>
            <a:pPr lvl="0"/>
            <a:r>
              <a:rPr lang="en-US" dirty="0"/>
              <a:t>Catchy music</a:t>
            </a:r>
          </a:p>
          <a:p>
            <a:pPr lvl="0"/>
            <a:r>
              <a:rPr lang="en-US" dirty="0"/>
              <a:t>Humor</a:t>
            </a:r>
          </a:p>
          <a:p>
            <a:pPr lvl="0"/>
            <a:r>
              <a:rPr lang="en-US" dirty="0"/>
              <a:t>Video</a:t>
            </a:r>
          </a:p>
        </p:txBody>
      </p:sp>
      <p:pic>
        <p:nvPicPr>
          <p:cNvPr id="16" name="Content Placeholder 15"/>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6111678" y="3127336"/>
            <a:ext cx="2255407" cy="2065107"/>
          </a:xfrm>
          <a:prstGeom prst="rect">
            <a:avLst/>
          </a:prstGeom>
          <a:ln>
            <a:noFill/>
          </a:ln>
          <a:effectLst/>
        </p:spPr>
      </p:pic>
    </p:spTree>
    <p:extLst>
      <p:ext uri="{BB962C8B-B14F-4D97-AF65-F5344CB8AC3E}">
        <p14:creationId xmlns:p14="http://schemas.microsoft.com/office/powerpoint/2010/main" val="1575651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83906" y="1950720"/>
            <a:ext cx="2032260" cy="2032260"/>
          </a:xfrm>
          <a:prstGeom prst="rect">
            <a:avLst/>
          </a:prstGeom>
        </p:spPr>
      </p:pic>
      <p:sp>
        <p:nvSpPr>
          <p:cNvPr id="12" name="Content Placeholder 11"/>
          <p:cNvSpPr>
            <a:spLocks noGrp="1"/>
          </p:cNvSpPr>
          <p:nvPr>
            <p:ph sz="half" idx="1"/>
          </p:nvPr>
        </p:nvSpPr>
        <p:spPr>
          <a:xfrm>
            <a:off x="685799" y="1150838"/>
            <a:ext cx="5021317" cy="5326162"/>
          </a:xfrm>
        </p:spPr>
        <p:txBody>
          <a:bodyPr wrap="square" numCol="1">
            <a:normAutofit lnSpcReduction="10000"/>
          </a:bodyPr>
          <a:lstStyle/>
          <a:p>
            <a:pPr marL="0" indent="0">
              <a:buClr>
                <a:schemeClr val="accent2"/>
              </a:buClr>
              <a:buSzPct val="100000"/>
              <a:buNone/>
            </a:pPr>
            <a:r>
              <a:rPr lang="en-US" sz="3900" b="1" dirty="0">
                <a:solidFill>
                  <a:schemeClr val="tx2"/>
                </a:solidFill>
              </a:rPr>
              <a:t>Half remembered WIC Facebook ads:</a:t>
            </a:r>
          </a:p>
          <a:p>
            <a:pPr lvl="0"/>
            <a:r>
              <a:rPr lang="en-US" dirty="0"/>
              <a:t>Qualifying for WIC</a:t>
            </a:r>
            <a:endParaRPr lang="en-US" sz="2400" dirty="0"/>
          </a:p>
          <a:p>
            <a:pPr lvl="0"/>
            <a:r>
              <a:rPr lang="en-US" dirty="0"/>
              <a:t>Hispanic mom &amp; cute baby with a lot of hair</a:t>
            </a:r>
            <a:endParaRPr lang="en-US" sz="2400" dirty="0"/>
          </a:p>
          <a:p>
            <a:pPr lvl="0"/>
            <a:r>
              <a:rPr lang="en-US" dirty="0"/>
              <a:t>Colorful food pics</a:t>
            </a:r>
            <a:endParaRPr lang="en-US" sz="2400" dirty="0"/>
          </a:p>
          <a:p>
            <a:pPr lvl="0"/>
            <a:r>
              <a:rPr lang="en-US" dirty="0"/>
              <a:t>Happy people shopping</a:t>
            </a:r>
            <a:endParaRPr lang="en-US" sz="2400" dirty="0"/>
          </a:p>
          <a:p>
            <a:pPr lvl="0"/>
            <a:r>
              <a:rPr lang="en-US" dirty="0"/>
              <a:t>Relatable moms &amp; babies breastfeeding, not models</a:t>
            </a:r>
          </a:p>
          <a:p>
            <a:pPr lvl="0"/>
            <a:r>
              <a:rPr lang="en-US" dirty="0"/>
              <a:t>WIC offers breastfeeding help</a:t>
            </a:r>
            <a:endParaRPr lang="en-US" sz="2400" dirty="0"/>
          </a:p>
        </p:txBody>
      </p:sp>
      <p:pic>
        <p:nvPicPr>
          <p:cNvPr id="16" name="Content Placeholder 15"/>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6111678" y="3127336"/>
            <a:ext cx="2255407" cy="2065107"/>
          </a:xfrm>
          <a:prstGeom prst="rect">
            <a:avLst/>
          </a:prstGeom>
          <a:ln>
            <a:noFill/>
          </a:ln>
          <a:effectLst/>
        </p:spPr>
      </p:pic>
    </p:spTree>
    <p:extLst>
      <p:ext uri="{BB962C8B-B14F-4D97-AF65-F5344CB8AC3E}">
        <p14:creationId xmlns:p14="http://schemas.microsoft.com/office/powerpoint/2010/main" val="824282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624416"/>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 remember I was just scrolling, and then you see “WIC supplemental assistance” I think it said, and I had never clicked on it because I had already received it. I think that’s one of the things that our phones do. If we start searching something, then it’ll pop it up on our Facebook. I had already qualified for WIC before I ever saw an ad, but previously to applying, I didn’t see anything.</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I remember I was just scrolling.mp3">
            <a:hlinkClick r:id="" action="ppaction://media"/>
            <a:extLst>
              <a:ext uri="{FF2B5EF4-FFF2-40B4-BE49-F238E27FC236}">
                <a16:creationId xmlns:a16="http://schemas.microsoft.com/office/drawing/2014/main" id="{113F095D-450E-514D-8914-7E6E84D00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362" y="5177256"/>
            <a:ext cx="812800" cy="812800"/>
          </a:xfrm>
          <a:prstGeom prst="rect">
            <a:avLst/>
          </a:prstGeom>
        </p:spPr>
      </p:pic>
    </p:spTree>
    <p:extLst>
      <p:ext uri="{BB962C8B-B14F-4D97-AF65-F5344CB8AC3E}">
        <p14:creationId xmlns:p14="http://schemas.microsoft.com/office/powerpoint/2010/main" val="3903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Ad #1</a:t>
            </a:r>
            <a:endParaRPr lang="en-US" dirty="0"/>
          </a:p>
        </p:txBody>
      </p:sp>
      <p:sp>
        <p:nvSpPr>
          <p:cNvPr id="3" name="Content Placeholder 2"/>
          <p:cNvSpPr>
            <a:spLocks noGrp="1"/>
          </p:cNvSpPr>
          <p:nvPr>
            <p:ph idx="1"/>
          </p:nvPr>
        </p:nvSpPr>
        <p:spPr>
          <a:xfrm>
            <a:off x="457199" y="1513597"/>
            <a:ext cx="5770180" cy="2000153"/>
          </a:xfrm>
        </p:spPr>
        <p:txBody>
          <a:bodyPr>
            <a:normAutofit/>
          </a:bodyPr>
          <a:lstStyle/>
          <a:p>
            <a:r>
              <a:rPr lang="en-US" dirty="0"/>
              <a:t>Several had seen it</a:t>
            </a:r>
          </a:p>
          <a:p>
            <a:r>
              <a:rPr lang="en-US" dirty="0"/>
              <a:t>Like that it explains what WIC offers</a:t>
            </a:r>
          </a:p>
          <a:p>
            <a:r>
              <a:rPr lang="en-US" dirty="0"/>
              <a:t>Organic cereal &amp; breastfeeding support stood out</a:t>
            </a:r>
          </a:p>
          <a:p>
            <a:endParaRPr lang="en-US" dirty="0"/>
          </a:p>
          <a:p>
            <a:endParaRPr lang="en-US" dirty="0"/>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8FE32F3D-A49F-44AB-BDEB-E4681811035C}"/>
              </a:ext>
            </a:extLst>
          </p:cNvPr>
          <p:cNvSpPr txBox="1"/>
          <p:nvPr/>
        </p:nvSpPr>
        <p:spPr>
          <a:xfrm>
            <a:off x="359484" y="3403388"/>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338020" y="493635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721183"/>
            <a:ext cx="4565486" cy="2246769"/>
          </a:xfrm>
          <a:prstGeom prst="rect">
            <a:avLst/>
          </a:prstGeom>
          <a:noFill/>
        </p:spPr>
        <p:txBody>
          <a:bodyPr wrap="square" rtlCol="0">
            <a:spAutoFit/>
          </a:bodyPr>
          <a:lstStyle/>
          <a:p>
            <a:r>
              <a:rPr lang="en-US" i="1" dirty="0"/>
              <a:t>I like it. I like that they explain what is offered with WIC. It gives a lot of information what exactly goes with WIC. So, I would definitely, I mean if I wasn’t with WIC, I would definitely apply knowing that they provide all of that information. </a:t>
            </a:r>
          </a:p>
          <a:p>
            <a:pPr algn="r"/>
            <a:r>
              <a:rPr lang="en-US" sz="1400" b="1" dirty="0">
                <a:solidFill>
                  <a:schemeClr val="accent1"/>
                </a:solidFill>
              </a:rPr>
              <a:t>—English-Speaking Interviewee</a:t>
            </a:r>
          </a:p>
        </p:txBody>
      </p:sp>
      <p:pic>
        <p:nvPicPr>
          <p:cNvPr id="9" name="Picture 8">
            <a:extLst>
              <a:ext uri="{FF2B5EF4-FFF2-40B4-BE49-F238E27FC236}">
                <a16:creationId xmlns:a16="http://schemas.microsoft.com/office/drawing/2014/main" id="{8FDF7897-52C0-4C03-8874-47E3C0C341DE}"/>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5971184" y="1272832"/>
            <a:ext cx="2781020" cy="4560409"/>
          </a:xfrm>
          <a:prstGeom prst="rect">
            <a:avLst/>
          </a:prstGeom>
          <a:ln>
            <a:noFill/>
          </a:ln>
          <a:effectLst>
            <a:outerShdw blurRad="292100" dist="139700" dir="2700000" algn="tl" rotWithShape="0">
              <a:srgbClr val="333333">
                <a:alpha val="65000"/>
              </a:srgbClr>
            </a:outerShdw>
          </a:effectLst>
        </p:spPr>
      </p:pic>
      <p:pic>
        <p:nvPicPr>
          <p:cNvPr id="4" name="I like it.mp3">
            <a:hlinkClick r:id="" action="ppaction://media"/>
            <a:extLst>
              <a:ext uri="{FF2B5EF4-FFF2-40B4-BE49-F238E27FC236}">
                <a16:creationId xmlns:a16="http://schemas.microsoft.com/office/drawing/2014/main" id="{1AF8D14D-27B9-904A-B7D7-9FD31B3D70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01172" y="3914027"/>
            <a:ext cx="812800" cy="812800"/>
          </a:xfrm>
          <a:prstGeom prst="rect">
            <a:avLst/>
          </a:prstGeom>
        </p:spPr>
      </p:pic>
    </p:spTree>
    <p:extLst>
      <p:ext uri="{BB962C8B-B14F-4D97-AF65-F5344CB8AC3E}">
        <p14:creationId xmlns:p14="http://schemas.microsoft.com/office/powerpoint/2010/main" val="8304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Portal App for Clients</a:t>
            </a:r>
          </a:p>
        </p:txBody>
      </p:sp>
      <p:sp>
        <p:nvSpPr>
          <p:cNvPr id="9" name="Content Placeholder 2"/>
          <p:cNvSpPr>
            <a:spLocks noGrp="1"/>
          </p:cNvSpPr>
          <p:nvPr>
            <p:ph idx="1"/>
          </p:nvPr>
        </p:nvSpPr>
        <p:spPr>
          <a:xfrm>
            <a:off x="616816" y="2806262"/>
            <a:ext cx="7723143" cy="1954918"/>
          </a:xfrm>
        </p:spPr>
        <p:txBody>
          <a:bodyPr>
            <a:normAutofit lnSpcReduction="10000"/>
          </a:bodyPr>
          <a:lstStyle/>
          <a:p>
            <a:r>
              <a:rPr lang="en-US" sz="2400" dirty="0"/>
              <a:t>Some were concerned about the small percentage of clients who lack tech skills or access, mostly first-gen immigrants</a:t>
            </a:r>
          </a:p>
          <a:p>
            <a:r>
              <a:rPr lang="en-US" sz="2400" dirty="0"/>
              <a:t>A few concerned about clients making their own appointments</a:t>
            </a:r>
          </a:p>
          <a:p>
            <a:pPr marL="0" indent="0">
              <a:buNone/>
            </a:pPr>
            <a:endParaRPr lang="en-US" sz="2400" dirty="0"/>
          </a:p>
          <a:p>
            <a:pPr marL="0" indent="0">
              <a:buNone/>
            </a:pPr>
            <a:endParaRPr lang="en-US" sz="2400" dirty="0"/>
          </a:p>
        </p:txBody>
      </p:sp>
      <p:sp>
        <p:nvSpPr>
          <p:cNvPr id="15" name="Rectangle 14"/>
          <p:cNvSpPr/>
          <p:nvPr/>
        </p:nvSpPr>
        <p:spPr>
          <a:xfrm>
            <a:off x="457200" y="1674053"/>
            <a:ext cx="5882367" cy="830997"/>
          </a:xfrm>
          <a:prstGeom prst="rect">
            <a:avLst/>
          </a:prstGeom>
          <a:solidFill>
            <a:schemeClr val="bg2"/>
          </a:solidFill>
          <a:ln w="50800">
            <a:solidFill>
              <a:srgbClr val="7EAD00"/>
            </a:solidFill>
          </a:ln>
        </p:spPr>
        <p:txBody>
          <a:bodyPr wrap="square" anchor="ctr">
            <a:spAutoFit/>
          </a:bodyPr>
          <a:lstStyle/>
          <a:p>
            <a:pPr algn="ctr"/>
            <a:r>
              <a:rPr lang="en-US" sz="2400" dirty="0"/>
              <a:t>Great idea – most WIC clients are tech savvy &amp; have smart phones</a:t>
            </a:r>
          </a:p>
        </p:txBody>
      </p:sp>
      <p:sp>
        <p:nvSpPr>
          <p:cNvPr id="16" name="TextBox 15">
            <a:extLst>
              <a:ext uri="{FF2B5EF4-FFF2-40B4-BE49-F238E27FC236}">
                <a16:creationId xmlns:a16="http://schemas.microsoft.com/office/drawing/2014/main" id="{8FE32F3D-A49F-44AB-BDEB-E4681811035C}"/>
              </a:ext>
            </a:extLst>
          </p:cNvPr>
          <p:cNvSpPr txBox="1"/>
          <p:nvPr/>
        </p:nvSpPr>
        <p:spPr>
          <a:xfrm>
            <a:off x="359484" y="4491242"/>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F50E742-84D6-4737-A6CC-7128FA90F634}"/>
              </a:ext>
            </a:extLst>
          </p:cNvPr>
          <p:cNvSpPr txBox="1"/>
          <p:nvPr/>
        </p:nvSpPr>
        <p:spPr>
          <a:xfrm rot="10800000">
            <a:off x="7945809" y="548662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8" name="TextBox 17"/>
          <p:cNvSpPr txBox="1"/>
          <p:nvPr/>
        </p:nvSpPr>
        <p:spPr>
          <a:xfrm>
            <a:off x="842085" y="4809037"/>
            <a:ext cx="7156075" cy="1692771"/>
          </a:xfrm>
          <a:prstGeom prst="rect">
            <a:avLst/>
          </a:prstGeom>
          <a:noFill/>
        </p:spPr>
        <p:txBody>
          <a:bodyPr wrap="square" rtlCol="0">
            <a:spAutoFit/>
          </a:bodyPr>
          <a:lstStyle/>
          <a:p>
            <a:r>
              <a:rPr lang="en-US" i="1" dirty="0"/>
              <a:t>I think it would be something that - maybe even half of our population would benefit from because we also have really young moms who don’t want to go through the whole process of calling &amp; having to talk to someone because they’re more comfortable with the computer.</a:t>
            </a:r>
          </a:p>
          <a:p>
            <a:pPr algn="r"/>
            <a:r>
              <a:rPr lang="en-US" sz="1400" b="1" dirty="0">
                <a:solidFill>
                  <a:schemeClr val="accent1"/>
                </a:solidFill>
              </a:rPr>
              <a:t>—Group Two</a:t>
            </a:r>
          </a:p>
        </p:txBody>
      </p:sp>
      <p:pic>
        <p:nvPicPr>
          <p:cNvPr id="19" name="Picture 2" descr="Image result for cell phone icon"/>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0621" y="886665"/>
            <a:ext cx="1658592" cy="1658592"/>
          </a:xfrm>
          <a:prstGeom prst="rect">
            <a:avLst/>
          </a:prstGeom>
          <a:noFill/>
          <a:extLst>
            <a:ext uri="{909E8E84-426E-40DD-AFC4-6F175D3DCCD1}">
              <a14:hiddenFill xmlns:a14="http://schemas.microsoft.com/office/drawing/2010/main">
                <a:solidFill>
                  <a:srgbClr val="FFFFFF"/>
                </a:solidFill>
              </a14:hiddenFill>
            </a:ext>
          </a:extLst>
        </p:spPr>
      </p:pic>
      <p:pic>
        <p:nvPicPr>
          <p:cNvPr id="3" name="I think it wuld be something that.mp3">
            <a:hlinkClick r:id="" action="ppaction://media"/>
            <a:extLst>
              <a:ext uri="{FF2B5EF4-FFF2-40B4-BE49-F238E27FC236}">
                <a16:creationId xmlns:a16="http://schemas.microsoft.com/office/drawing/2014/main" id="{26A2277A-B74C-974F-8CB6-27D3257EF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285" y="5152961"/>
            <a:ext cx="812800" cy="812800"/>
          </a:xfrm>
          <a:prstGeom prst="rect">
            <a:avLst/>
          </a:prstGeom>
        </p:spPr>
      </p:pic>
    </p:spTree>
    <p:extLst>
      <p:ext uri="{BB962C8B-B14F-4D97-AF65-F5344CB8AC3E}">
        <p14:creationId xmlns:p14="http://schemas.microsoft.com/office/powerpoint/2010/main" val="26461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Ad #2</a:t>
            </a:r>
            <a:endParaRPr lang="en-US" dirty="0"/>
          </a:p>
        </p:txBody>
      </p:sp>
      <p:sp>
        <p:nvSpPr>
          <p:cNvPr id="3" name="Content Placeholder 2"/>
          <p:cNvSpPr>
            <a:spLocks noGrp="1"/>
          </p:cNvSpPr>
          <p:nvPr>
            <p:ph idx="1"/>
          </p:nvPr>
        </p:nvSpPr>
        <p:spPr>
          <a:xfrm>
            <a:off x="457199" y="1513596"/>
            <a:ext cx="5226998" cy="4508831"/>
          </a:xfrm>
        </p:spPr>
        <p:txBody>
          <a:bodyPr>
            <a:normAutofit/>
          </a:bodyPr>
          <a:lstStyle/>
          <a:p>
            <a:r>
              <a:rPr lang="en-US" dirty="0"/>
              <a:t>A few had seen it</a:t>
            </a:r>
          </a:p>
          <a:p>
            <a:r>
              <a:rPr lang="en-US" dirty="0"/>
              <a:t>Like that it includes real dollar amount</a:t>
            </a:r>
          </a:p>
          <a:p>
            <a:r>
              <a:rPr lang="en-US" dirty="0"/>
              <a:t>Like seeing grandpa</a:t>
            </a:r>
          </a:p>
          <a:p>
            <a:r>
              <a:rPr lang="en-US" dirty="0"/>
              <a:t>Would like to see income for various family sizes</a:t>
            </a:r>
          </a:p>
          <a:p>
            <a:r>
              <a:rPr lang="en-US" dirty="0"/>
              <a:t>Expect to go right to application form</a:t>
            </a:r>
          </a:p>
          <a:p>
            <a:r>
              <a:rPr lang="en-US" dirty="0"/>
              <a:t>Most said ads had important info</a:t>
            </a:r>
          </a:p>
          <a:p>
            <a:r>
              <a:rPr lang="en-US" dirty="0"/>
              <a:t>A few suggested bullets </a:t>
            </a:r>
          </a:p>
          <a:p>
            <a:endParaRPr lang="en-US" dirty="0"/>
          </a:p>
          <a:p>
            <a:pPr marL="0"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EC363D31-3104-437B-A584-41A59F810775}"/>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5899953" y="1384985"/>
            <a:ext cx="2880568" cy="4446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5382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88840"/>
            <a:ext cx="8229600" cy="990600"/>
          </a:xfrm>
        </p:spPr>
        <p:txBody>
          <a:bodyPr>
            <a:normAutofit/>
          </a:bodyPr>
          <a:lstStyle/>
          <a:p>
            <a:r>
              <a:rPr lang="en-US" sz="4400" dirty="0"/>
              <a:t>Where They Expect To See Ads</a:t>
            </a:r>
          </a:p>
        </p:txBody>
      </p:sp>
      <p:sp>
        <p:nvSpPr>
          <p:cNvPr id="7" name="Rectangle 6">
            <a:extLst>
              <a:ext uri="{FF2B5EF4-FFF2-40B4-BE49-F238E27FC236}">
                <a16:creationId xmlns:a16="http://schemas.microsoft.com/office/drawing/2014/main" id="{F087544F-407E-4EF0-8C4D-10613F7BE9F4}"/>
              </a:ext>
            </a:extLst>
          </p:cNvPr>
          <p:cNvSpPr/>
          <p:nvPr/>
        </p:nvSpPr>
        <p:spPr>
          <a:xfrm>
            <a:off x="2191407" y="2687886"/>
            <a:ext cx="3955774" cy="461665"/>
          </a:xfrm>
          <a:prstGeom prst="rect">
            <a:avLst/>
          </a:prstGeom>
        </p:spPr>
        <p:txBody>
          <a:bodyPr wrap="square">
            <a:spAutoFit/>
          </a:bodyPr>
          <a:lstStyle/>
          <a:p>
            <a:pPr algn="ctr"/>
            <a:r>
              <a:rPr lang="en-US" sz="2400" b="1" dirty="0">
                <a:solidFill>
                  <a:schemeClr val="bg2">
                    <a:lumMod val="25000"/>
                  </a:schemeClr>
                </a:solidFill>
              </a:rPr>
              <a:t>Many</a:t>
            </a:r>
          </a:p>
        </p:txBody>
      </p:sp>
      <p:sp>
        <p:nvSpPr>
          <p:cNvPr id="8" name="Rectangle 7">
            <a:extLst>
              <a:ext uri="{FF2B5EF4-FFF2-40B4-BE49-F238E27FC236}">
                <a16:creationId xmlns:a16="http://schemas.microsoft.com/office/drawing/2014/main" id="{A48C0EE2-CED9-4D94-BC0D-0DC4E0BC7B0D}"/>
              </a:ext>
            </a:extLst>
          </p:cNvPr>
          <p:cNvSpPr/>
          <p:nvPr/>
        </p:nvSpPr>
        <p:spPr>
          <a:xfrm>
            <a:off x="2191407" y="2596446"/>
            <a:ext cx="3955774" cy="914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0AE710-5AB1-4F30-9157-1818943304A6}"/>
              </a:ext>
            </a:extLst>
          </p:cNvPr>
          <p:cNvSpPr/>
          <p:nvPr/>
        </p:nvSpPr>
        <p:spPr>
          <a:xfrm>
            <a:off x="2191407" y="4474341"/>
            <a:ext cx="3955774" cy="461665"/>
          </a:xfrm>
          <a:prstGeom prst="rect">
            <a:avLst/>
          </a:prstGeom>
        </p:spPr>
        <p:txBody>
          <a:bodyPr wrap="square">
            <a:spAutoFit/>
          </a:bodyPr>
          <a:lstStyle/>
          <a:p>
            <a:pPr algn="ctr"/>
            <a:r>
              <a:rPr lang="en-US" sz="2400" b="1" dirty="0">
                <a:solidFill>
                  <a:schemeClr val="bg2">
                    <a:lumMod val="25000"/>
                  </a:schemeClr>
                </a:solidFill>
              </a:rPr>
              <a:t>Several</a:t>
            </a:r>
          </a:p>
        </p:txBody>
      </p:sp>
      <p:sp>
        <p:nvSpPr>
          <p:cNvPr id="10" name="Rectangle 9">
            <a:extLst>
              <a:ext uri="{FF2B5EF4-FFF2-40B4-BE49-F238E27FC236}">
                <a16:creationId xmlns:a16="http://schemas.microsoft.com/office/drawing/2014/main" id="{4C505520-61C7-4222-B179-C70F9FCB8441}"/>
              </a:ext>
            </a:extLst>
          </p:cNvPr>
          <p:cNvSpPr/>
          <p:nvPr/>
        </p:nvSpPr>
        <p:spPr>
          <a:xfrm>
            <a:off x="2191407" y="4380458"/>
            <a:ext cx="3955774" cy="914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mage result for pandora logo">
            <a:extLst>
              <a:ext uri="{FF2B5EF4-FFF2-40B4-BE49-F238E27FC236}">
                <a16:creationId xmlns:a16="http://schemas.microsoft.com/office/drawing/2014/main" id="{9AB1B675-77A6-4DC1-BF77-996528928E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3230" y="4848067"/>
            <a:ext cx="1636097" cy="119912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107595" y="4705173"/>
            <a:ext cx="1010761" cy="1217880"/>
            <a:chOff x="1590122" y="2219303"/>
            <a:chExt cx="1010761" cy="1217880"/>
          </a:xfrm>
        </p:grpSpPr>
        <p:pic>
          <p:nvPicPr>
            <p:cNvPr id="12" name="Picture 8" descr="Image result for twitter logo">
              <a:extLst>
                <a:ext uri="{FF2B5EF4-FFF2-40B4-BE49-F238E27FC236}">
                  <a16:creationId xmlns:a16="http://schemas.microsoft.com/office/drawing/2014/main" id="{CF38214E-4218-4335-BE67-144CE8F2FF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0122" y="2219303"/>
              <a:ext cx="1010761" cy="101076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635148A-1235-4F09-A084-C48D33EF7B94}"/>
                </a:ext>
              </a:extLst>
            </p:cNvPr>
            <p:cNvSpPr txBox="1"/>
            <p:nvPr/>
          </p:nvSpPr>
          <p:spPr>
            <a:xfrm>
              <a:off x="1723946" y="3129406"/>
              <a:ext cx="739305" cy="307777"/>
            </a:xfrm>
            <a:prstGeom prst="rect">
              <a:avLst/>
            </a:prstGeom>
            <a:noFill/>
          </p:spPr>
          <p:txBody>
            <a:bodyPr wrap="none" rtlCol="0">
              <a:spAutoFit/>
            </a:bodyPr>
            <a:lstStyle/>
            <a:p>
              <a:r>
                <a:rPr lang="en-US" sz="1400" i="1" dirty="0"/>
                <a:t>Twitter</a:t>
              </a:r>
            </a:p>
          </p:txBody>
        </p:sp>
      </p:grpSp>
      <p:grpSp>
        <p:nvGrpSpPr>
          <p:cNvPr id="3" name="Group 2"/>
          <p:cNvGrpSpPr/>
          <p:nvPr/>
        </p:nvGrpSpPr>
        <p:grpSpPr>
          <a:xfrm>
            <a:off x="2971865" y="1493914"/>
            <a:ext cx="929728" cy="939696"/>
            <a:chOff x="349352" y="3752756"/>
            <a:chExt cx="1072730" cy="1084231"/>
          </a:xfrm>
        </p:grpSpPr>
        <p:sp>
          <p:nvSpPr>
            <p:cNvPr id="14" name="Freeform 6">
              <a:extLst>
                <a:ext uri="{FF2B5EF4-FFF2-40B4-BE49-F238E27FC236}">
                  <a16:creationId xmlns:a16="http://schemas.microsoft.com/office/drawing/2014/main" id="{3594DCAE-6752-4E84-895F-BDACBC1EF3F8}"/>
                </a:ext>
              </a:extLst>
            </p:cNvPr>
            <p:cNvSpPr>
              <a:spLocks noChangeAspect="1"/>
            </p:cNvSpPr>
            <p:nvPr/>
          </p:nvSpPr>
          <p:spPr bwMode="auto">
            <a:xfrm>
              <a:off x="703201" y="3752756"/>
              <a:ext cx="344195" cy="743463"/>
            </a:xfrm>
            <a:custGeom>
              <a:avLst/>
              <a:gdLst>
                <a:gd name="T0" fmla="*/ 2147483646 w 61"/>
                <a:gd name="T1" fmla="*/ 0 h 131"/>
                <a:gd name="T2" fmla="*/ 2147483646 w 61"/>
                <a:gd name="T3" fmla="*/ 2147483646 h 131"/>
                <a:gd name="T4" fmla="*/ 2147483646 w 61"/>
                <a:gd name="T5" fmla="*/ 2147483646 h 131"/>
                <a:gd name="T6" fmla="*/ 2147483646 w 61"/>
                <a:gd name="T7" fmla="*/ 2147483646 h 131"/>
                <a:gd name="T8" fmla="*/ 2147483646 w 61"/>
                <a:gd name="T9" fmla="*/ 2147483646 h 131"/>
                <a:gd name="T10" fmla="*/ 2147483646 w 61"/>
                <a:gd name="T11" fmla="*/ 2147483646 h 131"/>
                <a:gd name="T12" fmla="*/ 2147483646 w 61"/>
                <a:gd name="T13" fmla="*/ 2147483646 h 131"/>
                <a:gd name="T14" fmla="*/ 2147483646 w 61"/>
                <a:gd name="T15" fmla="*/ 2147483646 h 131"/>
                <a:gd name="T16" fmla="*/ 2147483646 w 61"/>
                <a:gd name="T17" fmla="*/ 2147483646 h 131"/>
                <a:gd name="T18" fmla="*/ 2147483646 w 61"/>
                <a:gd name="T19" fmla="*/ 2147483646 h 131"/>
                <a:gd name="T20" fmla="*/ 2147483646 w 61"/>
                <a:gd name="T21" fmla="*/ 2147483646 h 131"/>
                <a:gd name="T22" fmla="*/ 2147483646 w 61"/>
                <a:gd name="T23" fmla="*/ 2147483646 h 131"/>
                <a:gd name="T24" fmla="*/ 2147483646 w 61"/>
                <a:gd name="T25" fmla="*/ 2147483646 h 131"/>
                <a:gd name="T26" fmla="*/ 2147483646 w 61"/>
                <a:gd name="T27" fmla="*/ 2147483646 h 131"/>
                <a:gd name="T28" fmla="*/ 2147483646 w 61"/>
                <a:gd name="T29" fmla="*/ 2147483646 h 131"/>
                <a:gd name="T30" fmla="*/ 2147483646 w 61"/>
                <a:gd name="T31" fmla="*/ 2147483646 h 131"/>
                <a:gd name="T32" fmla="*/ 2147483646 w 61"/>
                <a:gd name="T33" fmla="*/ 2147483646 h 131"/>
                <a:gd name="T34" fmla="*/ 2147483646 w 61"/>
                <a:gd name="T35" fmla="*/ 2147483646 h 131"/>
                <a:gd name="T36" fmla="*/ 2147483646 w 61"/>
                <a:gd name="T37" fmla="*/ 2147483646 h 131"/>
                <a:gd name="T38" fmla="*/ 2147483646 w 61"/>
                <a:gd name="T39" fmla="*/ 2147483646 h 131"/>
                <a:gd name="T40" fmla="*/ 0 w 61"/>
                <a:gd name="T41" fmla="*/ 2147483646 h 131"/>
                <a:gd name="T42" fmla="*/ 0 w 61"/>
                <a:gd name="T43" fmla="*/ 2147483646 h 131"/>
                <a:gd name="T44" fmla="*/ 0 w 61"/>
                <a:gd name="T45" fmla="*/ 2147483646 h 131"/>
                <a:gd name="T46" fmla="*/ 2147483646 w 61"/>
                <a:gd name="T47" fmla="*/ 2147483646 h 131"/>
                <a:gd name="T48" fmla="*/ 2147483646 w 61"/>
                <a:gd name="T49" fmla="*/ 2147483646 h 131"/>
                <a:gd name="T50" fmla="*/ 2147483646 w 61"/>
                <a:gd name="T51" fmla="*/ 2147483646 h 131"/>
                <a:gd name="T52" fmla="*/ 2147483646 w 61"/>
                <a:gd name="T53" fmla="*/ 2147483646 h 131"/>
                <a:gd name="T54" fmla="*/ 2147483646 w 61"/>
                <a:gd name="T55" fmla="*/ 2147483646 h 131"/>
                <a:gd name="T56" fmla="*/ 2147483646 w 61"/>
                <a:gd name="T57" fmla="*/ 2147483646 h 131"/>
                <a:gd name="T58" fmla="*/ 2147483646 w 61"/>
                <a:gd name="T59" fmla="*/ 0 h 131"/>
                <a:gd name="T60" fmla="*/ 2147483646 w 61"/>
                <a:gd name="T61" fmla="*/ 0 h 131"/>
                <a:gd name="T62" fmla="*/ 2147483646 w 61"/>
                <a:gd name="T63" fmla="*/ 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 h="131">
                  <a:moveTo>
                    <a:pt x="61" y="0"/>
                  </a:moveTo>
                  <a:cubicBezTo>
                    <a:pt x="61" y="0"/>
                    <a:pt x="61" y="1"/>
                    <a:pt x="61" y="1"/>
                  </a:cubicBezTo>
                  <a:cubicBezTo>
                    <a:pt x="61" y="8"/>
                    <a:pt x="61" y="14"/>
                    <a:pt x="61" y="21"/>
                  </a:cubicBezTo>
                  <a:cubicBezTo>
                    <a:pt x="61" y="22"/>
                    <a:pt x="60" y="22"/>
                    <a:pt x="59" y="22"/>
                  </a:cubicBezTo>
                  <a:cubicBezTo>
                    <a:pt x="56" y="22"/>
                    <a:pt x="52" y="22"/>
                    <a:pt x="48" y="22"/>
                  </a:cubicBezTo>
                  <a:cubicBezTo>
                    <a:pt x="47" y="22"/>
                    <a:pt x="46" y="22"/>
                    <a:pt x="45" y="23"/>
                  </a:cubicBezTo>
                  <a:cubicBezTo>
                    <a:pt x="42" y="23"/>
                    <a:pt x="41" y="25"/>
                    <a:pt x="41" y="28"/>
                  </a:cubicBezTo>
                  <a:cubicBezTo>
                    <a:pt x="40" y="32"/>
                    <a:pt x="40" y="37"/>
                    <a:pt x="40" y="42"/>
                  </a:cubicBezTo>
                  <a:cubicBezTo>
                    <a:pt x="40" y="43"/>
                    <a:pt x="41" y="43"/>
                    <a:pt x="41" y="43"/>
                  </a:cubicBezTo>
                  <a:cubicBezTo>
                    <a:pt x="47" y="43"/>
                    <a:pt x="53" y="43"/>
                    <a:pt x="59" y="43"/>
                  </a:cubicBezTo>
                  <a:cubicBezTo>
                    <a:pt x="60" y="43"/>
                    <a:pt x="60" y="43"/>
                    <a:pt x="61" y="43"/>
                  </a:cubicBezTo>
                  <a:cubicBezTo>
                    <a:pt x="60" y="50"/>
                    <a:pt x="59" y="58"/>
                    <a:pt x="58" y="65"/>
                  </a:cubicBezTo>
                  <a:cubicBezTo>
                    <a:pt x="52" y="65"/>
                    <a:pt x="46" y="65"/>
                    <a:pt x="40" y="65"/>
                  </a:cubicBezTo>
                  <a:cubicBezTo>
                    <a:pt x="40" y="66"/>
                    <a:pt x="40" y="66"/>
                    <a:pt x="40" y="66"/>
                  </a:cubicBezTo>
                  <a:cubicBezTo>
                    <a:pt x="40" y="87"/>
                    <a:pt x="40" y="108"/>
                    <a:pt x="40" y="129"/>
                  </a:cubicBezTo>
                  <a:cubicBezTo>
                    <a:pt x="40" y="130"/>
                    <a:pt x="40" y="130"/>
                    <a:pt x="40" y="131"/>
                  </a:cubicBezTo>
                  <a:cubicBezTo>
                    <a:pt x="32" y="131"/>
                    <a:pt x="24" y="131"/>
                    <a:pt x="16" y="131"/>
                  </a:cubicBezTo>
                  <a:cubicBezTo>
                    <a:pt x="16" y="127"/>
                    <a:pt x="16" y="124"/>
                    <a:pt x="16" y="121"/>
                  </a:cubicBezTo>
                  <a:cubicBezTo>
                    <a:pt x="16" y="103"/>
                    <a:pt x="16" y="85"/>
                    <a:pt x="16" y="67"/>
                  </a:cubicBezTo>
                  <a:cubicBezTo>
                    <a:pt x="16" y="66"/>
                    <a:pt x="16" y="66"/>
                    <a:pt x="16" y="65"/>
                  </a:cubicBezTo>
                  <a:cubicBezTo>
                    <a:pt x="10" y="65"/>
                    <a:pt x="5" y="65"/>
                    <a:pt x="0" y="65"/>
                  </a:cubicBezTo>
                  <a:cubicBezTo>
                    <a:pt x="0" y="65"/>
                    <a:pt x="0" y="64"/>
                    <a:pt x="0" y="64"/>
                  </a:cubicBezTo>
                  <a:cubicBezTo>
                    <a:pt x="0" y="57"/>
                    <a:pt x="0" y="51"/>
                    <a:pt x="0" y="44"/>
                  </a:cubicBezTo>
                  <a:cubicBezTo>
                    <a:pt x="0" y="43"/>
                    <a:pt x="0" y="43"/>
                    <a:pt x="1" y="43"/>
                  </a:cubicBezTo>
                  <a:cubicBezTo>
                    <a:pt x="5" y="43"/>
                    <a:pt x="10" y="43"/>
                    <a:pt x="15" y="43"/>
                  </a:cubicBezTo>
                  <a:cubicBezTo>
                    <a:pt x="16" y="43"/>
                    <a:pt x="16" y="42"/>
                    <a:pt x="16" y="41"/>
                  </a:cubicBezTo>
                  <a:cubicBezTo>
                    <a:pt x="16" y="35"/>
                    <a:pt x="16" y="29"/>
                    <a:pt x="16" y="23"/>
                  </a:cubicBezTo>
                  <a:cubicBezTo>
                    <a:pt x="16" y="19"/>
                    <a:pt x="17" y="14"/>
                    <a:pt x="19" y="10"/>
                  </a:cubicBezTo>
                  <a:cubicBezTo>
                    <a:pt x="22" y="6"/>
                    <a:pt x="25" y="3"/>
                    <a:pt x="30" y="2"/>
                  </a:cubicBezTo>
                  <a:cubicBezTo>
                    <a:pt x="32" y="1"/>
                    <a:pt x="35" y="0"/>
                    <a:pt x="38" y="0"/>
                  </a:cubicBezTo>
                  <a:cubicBezTo>
                    <a:pt x="38" y="0"/>
                    <a:pt x="38" y="0"/>
                    <a:pt x="39" y="0"/>
                  </a:cubicBezTo>
                  <a:cubicBezTo>
                    <a:pt x="46" y="0"/>
                    <a:pt x="53" y="0"/>
                    <a:pt x="61" y="0"/>
                  </a:cubicBezTo>
                  <a:close/>
                </a:path>
              </a:pathLst>
            </a:custGeom>
            <a:solidFill>
              <a:srgbClr val="4267B2"/>
            </a:solidFill>
            <a:ln>
              <a:noFill/>
            </a:ln>
          </p:spPr>
          <p:txBody>
            <a:bodyPr/>
            <a:lstStyle/>
            <a:p>
              <a:pPr>
                <a:defRPr/>
              </a:pPr>
              <a:endParaRPr lang="en-US">
                <a:ea typeface="ＭＳ Ｐゴシック" panose="020B0600070205080204" pitchFamily="34" charset="-128"/>
              </a:endParaRPr>
            </a:p>
          </p:txBody>
        </p:sp>
        <p:sp>
          <p:nvSpPr>
            <p:cNvPr id="39" name="TextBox 38">
              <a:extLst>
                <a:ext uri="{FF2B5EF4-FFF2-40B4-BE49-F238E27FC236}">
                  <a16:creationId xmlns:a16="http://schemas.microsoft.com/office/drawing/2014/main" id="{D1F01D53-F007-46BD-BCD7-CE741449BAB5}"/>
                </a:ext>
              </a:extLst>
            </p:cNvPr>
            <p:cNvSpPr txBox="1"/>
            <p:nvPr/>
          </p:nvSpPr>
          <p:spPr>
            <a:xfrm>
              <a:off x="349352" y="4529210"/>
              <a:ext cx="1072730" cy="307777"/>
            </a:xfrm>
            <a:prstGeom prst="rect">
              <a:avLst/>
            </a:prstGeom>
            <a:noFill/>
          </p:spPr>
          <p:txBody>
            <a:bodyPr wrap="none" rtlCol="0">
              <a:spAutoFit/>
            </a:bodyPr>
            <a:lstStyle/>
            <a:p>
              <a:r>
                <a:rPr lang="en-US" sz="1400" i="1" dirty="0"/>
                <a:t>Facebook</a:t>
              </a:r>
            </a:p>
          </p:txBody>
        </p:sp>
      </p:grpSp>
      <p:sp>
        <p:nvSpPr>
          <p:cNvPr id="4" name="AutoShape 2" descr="TikTok Logo Vector Logo - Download Free SVG Icon | Worldvector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ikTok Logo Vector Logo - Download Free SVG Icon | Worldvector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ikTok Logo Vector Logo - Download Free SVG Icon | Worldvector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0" descr="THE NEW INSTAGRAM LOGO 2020 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12" descr="Instagram logo vecto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4373518" y="1428716"/>
            <a:ext cx="913057" cy="1000515"/>
            <a:chOff x="384960" y="2282779"/>
            <a:chExt cx="1053494" cy="1154404"/>
          </a:xfrm>
        </p:grpSpPr>
        <p:sp>
          <p:nvSpPr>
            <p:cNvPr id="41" name="TextBox 40">
              <a:extLst>
                <a:ext uri="{FF2B5EF4-FFF2-40B4-BE49-F238E27FC236}">
                  <a16:creationId xmlns:a16="http://schemas.microsoft.com/office/drawing/2014/main" id="{20D76CDD-94A5-422D-928E-9D28581D1849}"/>
                </a:ext>
              </a:extLst>
            </p:cNvPr>
            <p:cNvSpPr txBox="1"/>
            <p:nvPr/>
          </p:nvSpPr>
          <p:spPr>
            <a:xfrm>
              <a:off x="384960" y="3129406"/>
              <a:ext cx="1053494" cy="307777"/>
            </a:xfrm>
            <a:prstGeom prst="rect">
              <a:avLst/>
            </a:prstGeom>
            <a:noFill/>
          </p:spPr>
          <p:txBody>
            <a:bodyPr wrap="none" rtlCol="0">
              <a:spAutoFit/>
            </a:bodyPr>
            <a:lstStyle/>
            <a:p>
              <a:r>
                <a:rPr lang="en-US" sz="1400" i="1" dirty="0"/>
                <a:t>Instagram</a:t>
              </a:r>
            </a:p>
          </p:txBody>
        </p:sp>
        <p:pic>
          <p:nvPicPr>
            <p:cNvPr id="1038" name="Picture 14" descr="Download LOGO INSTAGRAM Free PNG transparent image and clipar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7602" y="2282779"/>
              <a:ext cx="787110" cy="785142"/>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86574" y="4898185"/>
            <a:ext cx="1835295" cy="1019608"/>
          </a:xfrm>
          <a:prstGeom prst="rect">
            <a:avLst/>
          </a:prstGeom>
        </p:spPr>
      </p:pic>
      <p:pic>
        <p:nvPicPr>
          <p:cNvPr id="42" name="Picture 4" descr="BabyCenter® Reveals Top Baby Names Of 2019"/>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32735" b="33632"/>
          <a:stretch/>
        </p:blipFill>
        <p:spPr bwMode="auto">
          <a:xfrm>
            <a:off x="4161093" y="3542584"/>
            <a:ext cx="2250963" cy="397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Google Logo transparent PNG - Stick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107595" y="3537761"/>
            <a:ext cx="1484484" cy="50175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960AE710-5AB1-4F30-9157-1818943304A6}"/>
              </a:ext>
            </a:extLst>
          </p:cNvPr>
          <p:cNvSpPr/>
          <p:nvPr/>
        </p:nvSpPr>
        <p:spPr>
          <a:xfrm>
            <a:off x="2186147" y="6187575"/>
            <a:ext cx="3955774" cy="461665"/>
          </a:xfrm>
          <a:prstGeom prst="rect">
            <a:avLst/>
          </a:prstGeom>
        </p:spPr>
        <p:txBody>
          <a:bodyPr wrap="square">
            <a:spAutoFit/>
          </a:bodyPr>
          <a:lstStyle/>
          <a:p>
            <a:pPr algn="ctr"/>
            <a:r>
              <a:rPr lang="en-US" sz="2400" b="1" dirty="0">
                <a:solidFill>
                  <a:schemeClr val="bg2">
                    <a:lumMod val="25000"/>
                  </a:schemeClr>
                </a:solidFill>
              </a:rPr>
              <a:t>Few</a:t>
            </a:r>
          </a:p>
        </p:txBody>
      </p:sp>
      <p:sp>
        <p:nvSpPr>
          <p:cNvPr id="55" name="Rectangle 54">
            <a:extLst>
              <a:ext uri="{FF2B5EF4-FFF2-40B4-BE49-F238E27FC236}">
                <a16:creationId xmlns:a16="http://schemas.microsoft.com/office/drawing/2014/main" id="{4C505520-61C7-4222-B179-C70F9FCB8441}"/>
              </a:ext>
            </a:extLst>
          </p:cNvPr>
          <p:cNvSpPr/>
          <p:nvPr/>
        </p:nvSpPr>
        <p:spPr>
          <a:xfrm>
            <a:off x="2186147" y="6093692"/>
            <a:ext cx="3955774" cy="914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interest Logo transparent PNG - Stick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12775" y="4782538"/>
            <a:ext cx="827478" cy="82747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635148A-1235-4F09-A084-C48D33EF7B94}"/>
              </a:ext>
            </a:extLst>
          </p:cNvPr>
          <p:cNvSpPr txBox="1"/>
          <p:nvPr/>
        </p:nvSpPr>
        <p:spPr>
          <a:xfrm>
            <a:off x="486133" y="5610016"/>
            <a:ext cx="914033" cy="307777"/>
          </a:xfrm>
          <a:prstGeom prst="rect">
            <a:avLst/>
          </a:prstGeom>
          <a:noFill/>
        </p:spPr>
        <p:txBody>
          <a:bodyPr wrap="none" rtlCol="0">
            <a:spAutoFit/>
          </a:bodyPr>
          <a:lstStyle/>
          <a:p>
            <a:r>
              <a:rPr lang="en-US" sz="1400" i="1" dirty="0"/>
              <a:t>Pinterest</a:t>
            </a:r>
          </a:p>
        </p:txBody>
      </p:sp>
      <p:sp>
        <p:nvSpPr>
          <p:cNvPr id="58" name="TextBox 57">
            <a:extLst>
              <a:ext uri="{FF2B5EF4-FFF2-40B4-BE49-F238E27FC236}">
                <a16:creationId xmlns:a16="http://schemas.microsoft.com/office/drawing/2014/main" id="{3635148A-1235-4F09-A084-C48D33EF7B94}"/>
              </a:ext>
            </a:extLst>
          </p:cNvPr>
          <p:cNvSpPr txBox="1"/>
          <p:nvPr/>
        </p:nvSpPr>
        <p:spPr>
          <a:xfrm>
            <a:off x="7308276" y="4934303"/>
            <a:ext cx="1459694" cy="923330"/>
          </a:xfrm>
          <a:prstGeom prst="rect">
            <a:avLst/>
          </a:prstGeom>
          <a:noFill/>
        </p:spPr>
        <p:txBody>
          <a:bodyPr wrap="square" rtlCol="0">
            <a:spAutoFit/>
          </a:bodyPr>
          <a:lstStyle/>
          <a:p>
            <a:pPr algn="ctr"/>
            <a:r>
              <a:rPr lang="en-US" i="1" dirty="0"/>
              <a:t>Pregnancy Tracker Apps</a:t>
            </a:r>
          </a:p>
        </p:txBody>
      </p:sp>
    </p:spTree>
    <p:extLst>
      <p:ext uri="{BB962C8B-B14F-4D97-AF65-F5344CB8AC3E}">
        <p14:creationId xmlns:p14="http://schemas.microsoft.com/office/powerpoint/2010/main" val="433905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Facebook Use is Prevalent</a:t>
            </a:r>
          </a:p>
        </p:txBody>
      </p:sp>
      <p:pic>
        <p:nvPicPr>
          <p:cNvPr id="4098"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2812" t="18057" r="21444" b="15816"/>
          <a:stretch/>
        </p:blipFill>
        <p:spPr bwMode="auto">
          <a:xfrm>
            <a:off x="6692477" y="1739275"/>
            <a:ext cx="1782257" cy="118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idx="1"/>
          </p:nvPr>
        </p:nvSpPr>
        <p:spPr>
          <a:xfrm>
            <a:off x="488730" y="1687023"/>
            <a:ext cx="7670683" cy="2191294"/>
          </a:xfrm>
        </p:spPr>
        <p:txBody>
          <a:bodyPr>
            <a:normAutofit/>
          </a:bodyPr>
          <a:lstStyle/>
          <a:p>
            <a:r>
              <a:rPr lang="en-US" sz="2400" dirty="0"/>
              <a:t>Many are in mommy Groups</a:t>
            </a:r>
          </a:p>
          <a:p>
            <a:r>
              <a:rPr lang="en-US" sz="2400" dirty="0"/>
              <a:t>Share parenting tips &amp; get support</a:t>
            </a:r>
          </a:p>
          <a:p>
            <a:r>
              <a:rPr lang="en-US" sz="2400" dirty="0"/>
              <a:t>Groups = good place to promote WIC</a:t>
            </a:r>
          </a:p>
          <a:p>
            <a:r>
              <a:rPr lang="en-US" sz="2400" dirty="0"/>
              <a:t>New moms who don’t know about WIC</a:t>
            </a:r>
          </a:p>
          <a:p>
            <a:pPr marL="0" indent="0">
              <a:buNone/>
            </a:pP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8FE32F3D-A49F-44AB-BDEB-E4681811035C}"/>
              </a:ext>
            </a:extLst>
          </p:cNvPr>
          <p:cNvSpPr txBox="1"/>
          <p:nvPr/>
        </p:nvSpPr>
        <p:spPr>
          <a:xfrm>
            <a:off x="359484" y="3860602"/>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7959385" y="509314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2" name="TextBox 11"/>
          <p:cNvSpPr txBox="1"/>
          <p:nvPr/>
        </p:nvSpPr>
        <p:spPr>
          <a:xfrm>
            <a:off x="842085" y="4178397"/>
            <a:ext cx="7103735" cy="1969770"/>
          </a:xfrm>
          <a:prstGeom prst="rect">
            <a:avLst/>
          </a:prstGeom>
          <a:noFill/>
        </p:spPr>
        <p:txBody>
          <a:bodyPr wrap="square" rtlCol="0">
            <a:spAutoFit/>
          </a:bodyPr>
          <a:lstStyle/>
          <a:p>
            <a:r>
              <a:rPr lang="en-US" i="1" dirty="0"/>
              <a:t>We actually post encouraging things for each other, happy things. I just actually posted that my baby is walking. We post things about breastfeeding. I know that a lot of moms that also get on the website and offer breastmilk if anyone has children and they’re not able to produce milk anymore. Yes. We have a lot of women on our thing there. It’s a great group. </a:t>
            </a:r>
          </a:p>
          <a:p>
            <a:pPr algn="r"/>
            <a:r>
              <a:rPr lang="en-US" sz="1400" b="1" dirty="0">
                <a:solidFill>
                  <a:schemeClr val="accent1"/>
                </a:solidFill>
              </a:rPr>
              <a:t>—English-Speaking Interviewee</a:t>
            </a:r>
          </a:p>
        </p:txBody>
      </p:sp>
      <p:pic>
        <p:nvPicPr>
          <p:cNvPr id="3" name="We actually post encouraging things.mp3">
            <a:hlinkClick r:id="" action="ppaction://media"/>
            <a:extLst>
              <a:ext uri="{FF2B5EF4-FFF2-40B4-BE49-F238E27FC236}">
                <a16:creationId xmlns:a16="http://schemas.microsoft.com/office/drawing/2014/main" id="{A58F5E5C-69D4-0A44-9325-E0BC8B934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598" y="5799466"/>
            <a:ext cx="812800" cy="812800"/>
          </a:xfrm>
          <a:prstGeom prst="rect">
            <a:avLst/>
          </a:prstGeom>
        </p:spPr>
      </p:pic>
    </p:spTree>
    <p:extLst>
      <p:ext uri="{BB962C8B-B14F-4D97-AF65-F5344CB8AC3E}">
        <p14:creationId xmlns:p14="http://schemas.microsoft.com/office/powerpoint/2010/main" val="415644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Should WIC Advertise?</a:t>
            </a:r>
          </a:p>
        </p:txBody>
      </p:sp>
      <p:sp>
        <p:nvSpPr>
          <p:cNvPr id="9" name="Content Placeholder 2"/>
          <p:cNvSpPr>
            <a:spLocks noGrp="1"/>
          </p:cNvSpPr>
          <p:nvPr>
            <p:ph idx="1"/>
          </p:nvPr>
        </p:nvSpPr>
        <p:spPr>
          <a:xfrm>
            <a:off x="616817" y="3437946"/>
            <a:ext cx="7381343" cy="1323234"/>
          </a:xfrm>
        </p:spPr>
        <p:txBody>
          <a:bodyPr>
            <a:normAutofit/>
          </a:bodyPr>
          <a:lstStyle/>
          <a:p>
            <a:r>
              <a:rPr lang="en-US" sz="2400" dirty="0"/>
              <a:t>Half use Snapchat and </a:t>
            </a:r>
            <a:r>
              <a:rPr lang="en-US" sz="2400" dirty="0" err="1"/>
              <a:t>Tik</a:t>
            </a:r>
            <a:r>
              <a:rPr lang="en-US" sz="2400" dirty="0"/>
              <a:t> </a:t>
            </a:r>
            <a:r>
              <a:rPr lang="en-US" sz="2400" dirty="0" err="1"/>
              <a:t>Tok</a:t>
            </a:r>
            <a:r>
              <a:rPr lang="en-US" sz="2400" dirty="0"/>
              <a:t> – mostly see ads for games on those apps, but WIC should have ads there to reach younger moms</a:t>
            </a:r>
          </a:p>
          <a:p>
            <a:pPr marL="0" indent="0">
              <a:buNone/>
            </a:pPr>
            <a:endParaRPr lang="en-US" sz="2400" dirty="0"/>
          </a:p>
          <a:p>
            <a:pPr marL="0" indent="0">
              <a:buNone/>
            </a:pPr>
            <a:endParaRPr lang="en-US" sz="2400" dirty="0"/>
          </a:p>
        </p:txBody>
      </p:sp>
      <p:sp>
        <p:nvSpPr>
          <p:cNvPr id="15" name="Rectangle 14"/>
          <p:cNvSpPr/>
          <p:nvPr/>
        </p:nvSpPr>
        <p:spPr>
          <a:xfrm>
            <a:off x="932137" y="1773175"/>
            <a:ext cx="4727694" cy="1200329"/>
          </a:xfrm>
          <a:prstGeom prst="rect">
            <a:avLst/>
          </a:prstGeom>
          <a:solidFill>
            <a:schemeClr val="bg2"/>
          </a:solidFill>
          <a:ln w="50800">
            <a:solidFill>
              <a:srgbClr val="7EAD00"/>
            </a:solidFill>
          </a:ln>
        </p:spPr>
        <p:txBody>
          <a:bodyPr wrap="square" anchor="ctr">
            <a:spAutoFit/>
          </a:bodyPr>
          <a:lstStyle/>
          <a:p>
            <a:pPr algn="ctr"/>
            <a:r>
              <a:rPr lang="en-US" sz="2400" dirty="0"/>
              <a:t>Because WIC is so helpful for families, they should advertise on any &amp; all platforms</a:t>
            </a:r>
          </a:p>
        </p:txBody>
      </p:sp>
      <p:sp>
        <p:nvSpPr>
          <p:cNvPr id="16" name="TextBox 15">
            <a:extLst>
              <a:ext uri="{FF2B5EF4-FFF2-40B4-BE49-F238E27FC236}">
                <a16:creationId xmlns:a16="http://schemas.microsoft.com/office/drawing/2014/main" id="{8FE32F3D-A49F-44AB-BDEB-E4681811035C}"/>
              </a:ext>
            </a:extLst>
          </p:cNvPr>
          <p:cNvSpPr txBox="1"/>
          <p:nvPr/>
        </p:nvSpPr>
        <p:spPr>
          <a:xfrm>
            <a:off x="359484" y="4680434"/>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F50E742-84D6-4737-A6CC-7128FA90F634}"/>
              </a:ext>
            </a:extLst>
          </p:cNvPr>
          <p:cNvSpPr txBox="1"/>
          <p:nvPr/>
        </p:nvSpPr>
        <p:spPr>
          <a:xfrm rot="10800000">
            <a:off x="8292661" y="537368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8" name="TextBox 17"/>
          <p:cNvSpPr txBox="1"/>
          <p:nvPr/>
        </p:nvSpPr>
        <p:spPr>
          <a:xfrm>
            <a:off x="842085" y="4998229"/>
            <a:ext cx="7497874" cy="1415772"/>
          </a:xfrm>
          <a:prstGeom prst="rect">
            <a:avLst/>
          </a:prstGeom>
          <a:noFill/>
        </p:spPr>
        <p:txBody>
          <a:bodyPr wrap="square" rtlCol="0">
            <a:spAutoFit/>
          </a:bodyPr>
          <a:lstStyle/>
          <a:p>
            <a:r>
              <a:rPr lang="en-US" i="1" dirty="0"/>
              <a:t>For those mothers that don’t know about the breastfeeding &amp; nutrition counseling, things that will benefit the baby, I think that will help them in so many ways. Seeing these ads out everywhere &amp; people reaching out to them, I think it’s a good thing. </a:t>
            </a:r>
          </a:p>
          <a:p>
            <a:pPr algn="r"/>
            <a:r>
              <a:rPr lang="en-US" sz="1400" b="1" dirty="0">
                <a:solidFill>
                  <a:schemeClr val="accent1"/>
                </a:solidFill>
              </a:rPr>
              <a:t>—English-Speaking Interviewee</a:t>
            </a:r>
          </a:p>
        </p:txBody>
      </p:sp>
      <p:pic>
        <p:nvPicPr>
          <p:cNvPr id="19" name="Picture 2" descr="Image result for cell phone icon"/>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9568" y="1564585"/>
            <a:ext cx="1658592" cy="1658592"/>
          </a:xfrm>
          <a:prstGeom prst="rect">
            <a:avLst/>
          </a:prstGeom>
          <a:noFill/>
          <a:extLst>
            <a:ext uri="{909E8E84-426E-40DD-AFC4-6F175D3DCCD1}">
              <a14:hiddenFill xmlns:a14="http://schemas.microsoft.com/office/drawing/2010/main">
                <a:solidFill>
                  <a:srgbClr val="FFFFFF"/>
                </a:solidFill>
              </a14:hiddenFill>
            </a:ext>
          </a:extLst>
        </p:spPr>
      </p:pic>
      <p:pic>
        <p:nvPicPr>
          <p:cNvPr id="3" name="For those mothers.mp3">
            <a:hlinkClick r:id="" action="ppaction://media"/>
            <a:extLst>
              <a:ext uri="{FF2B5EF4-FFF2-40B4-BE49-F238E27FC236}">
                <a16:creationId xmlns:a16="http://schemas.microsoft.com/office/drawing/2014/main" id="{3E5E43C8-2502-AC46-91C8-F37C1BF65C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543" y="6120885"/>
            <a:ext cx="641594" cy="641594"/>
          </a:xfrm>
          <a:prstGeom prst="rect">
            <a:avLst/>
          </a:prstGeom>
        </p:spPr>
      </p:pic>
    </p:spTree>
    <p:extLst>
      <p:ext uri="{BB962C8B-B14F-4D97-AF65-F5344CB8AC3E}">
        <p14:creationId xmlns:p14="http://schemas.microsoft.com/office/powerpoint/2010/main" val="390420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Team Up With Influencers</a:t>
            </a:r>
          </a:p>
        </p:txBody>
      </p:sp>
      <p:sp>
        <p:nvSpPr>
          <p:cNvPr id="9" name="Content Placeholder 2"/>
          <p:cNvSpPr>
            <a:spLocks noGrp="1"/>
          </p:cNvSpPr>
          <p:nvPr>
            <p:ph idx="1"/>
          </p:nvPr>
        </p:nvSpPr>
        <p:spPr>
          <a:xfrm>
            <a:off x="616817" y="3437945"/>
            <a:ext cx="7938897" cy="1638551"/>
          </a:xfrm>
        </p:spPr>
        <p:txBody>
          <a:bodyPr>
            <a:normAutofit lnSpcReduction="10000"/>
          </a:bodyPr>
          <a:lstStyle/>
          <a:p>
            <a:r>
              <a:rPr lang="en-US" sz="2400" dirty="0"/>
              <a:t>Half said Facebook &amp; Instagram, several said YouTube &amp; </a:t>
            </a:r>
            <a:r>
              <a:rPr lang="en-US" sz="2400" dirty="0" err="1"/>
              <a:t>Tik</a:t>
            </a:r>
            <a:r>
              <a:rPr lang="en-US" sz="2400" dirty="0"/>
              <a:t> </a:t>
            </a:r>
            <a:r>
              <a:rPr lang="en-US" sz="2400" dirty="0" err="1"/>
              <a:t>Tok</a:t>
            </a:r>
            <a:r>
              <a:rPr lang="en-US" sz="2400" dirty="0"/>
              <a:t>, one said Snapchat</a:t>
            </a:r>
          </a:p>
          <a:p>
            <a:r>
              <a:rPr lang="en-US" sz="2400" dirty="0"/>
              <a:t>Half would follow an influencer that talks about WIC – healthy recipes, funny skits</a:t>
            </a:r>
          </a:p>
          <a:p>
            <a:pPr marL="0" indent="0">
              <a:buNone/>
            </a:pPr>
            <a:endParaRPr lang="en-US" sz="2400" dirty="0"/>
          </a:p>
          <a:p>
            <a:pPr marL="0" indent="0">
              <a:buNone/>
            </a:pPr>
            <a:endParaRPr lang="en-US" sz="2400" dirty="0"/>
          </a:p>
        </p:txBody>
      </p:sp>
      <p:grpSp>
        <p:nvGrpSpPr>
          <p:cNvPr id="8" name="Group 7">
            <a:extLst>
              <a:ext uri="{FF2B5EF4-FFF2-40B4-BE49-F238E27FC236}">
                <a16:creationId xmlns:a16="http://schemas.microsoft.com/office/drawing/2014/main" id="{70BA837A-13F6-4389-A8F6-45EFE1267164}"/>
              </a:ext>
            </a:extLst>
          </p:cNvPr>
          <p:cNvGrpSpPr>
            <a:grpSpLocks noChangeAspect="1"/>
          </p:cNvGrpSpPr>
          <p:nvPr/>
        </p:nvGrpSpPr>
        <p:grpSpPr>
          <a:xfrm>
            <a:off x="5819439" y="1610033"/>
            <a:ext cx="2856499" cy="1461158"/>
            <a:chOff x="4687887" y="1623727"/>
            <a:chExt cx="3883025" cy="1986248"/>
          </a:xfrm>
        </p:grpSpPr>
        <p:pic>
          <p:nvPicPr>
            <p:cNvPr id="13" name="Graphic 11">
              <a:extLst>
                <a:ext uri="{FF2B5EF4-FFF2-40B4-BE49-F238E27FC236}">
                  <a16:creationId xmlns:a16="http://schemas.microsoft.com/office/drawing/2014/main" id="{C15DF32F-A47F-4A87-96EE-B5C6B11F494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687887" y="1623727"/>
              <a:ext cx="3883025" cy="1986248"/>
            </a:xfrm>
            <a:custGeom>
              <a:avLst/>
              <a:gdLst>
                <a:gd name="connsiteX0" fmla="*/ 3713163 w 3883025"/>
                <a:gd name="connsiteY0" fmla="*/ 505112 h 1986248"/>
                <a:gd name="connsiteX1" fmla="*/ 3627438 w 3883025"/>
                <a:gd name="connsiteY1" fmla="*/ 590837 h 1986248"/>
                <a:gd name="connsiteX2" fmla="*/ 3713163 w 3883025"/>
                <a:gd name="connsiteY2" fmla="*/ 676562 h 1986248"/>
                <a:gd name="connsiteX3" fmla="*/ 3798888 w 3883025"/>
                <a:gd name="connsiteY3" fmla="*/ 590837 h 1986248"/>
                <a:gd name="connsiteX4" fmla="*/ 3713163 w 3883025"/>
                <a:gd name="connsiteY4" fmla="*/ 505112 h 1986248"/>
                <a:gd name="connsiteX5" fmla="*/ 0 w 3883025"/>
                <a:gd name="connsiteY5" fmla="*/ 0 h 1986248"/>
                <a:gd name="connsiteX6" fmla="*/ 3883025 w 3883025"/>
                <a:gd name="connsiteY6" fmla="*/ 0 h 1986248"/>
                <a:gd name="connsiteX7" fmla="*/ 3883025 w 3883025"/>
                <a:gd name="connsiteY7" fmla="*/ 1986248 h 1986248"/>
                <a:gd name="connsiteX8" fmla="*/ 0 w 3883025"/>
                <a:gd name="connsiteY8" fmla="*/ 1986248 h 19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3025" h="1986248">
                  <a:moveTo>
                    <a:pt x="3713163" y="505112"/>
                  </a:moveTo>
                  <a:cubicBezTo>
                    <a:pt x="3665818" y="505112"/>
                    <a:pt x="3627438" y="543492"/>
                    <a:pt x="3627438" y="590837"/>
                  </a:cubicBezTo>
                  <a:cubicBezTo>
                    <a:pt x="3627438" y="638182"/>
                    <a:pt x="3665818" y="676562"/>
                    <a:pt x="3713163" y="676562"/>
                  </a:cubicBezTo>
                  <a:cubicBezTo>
                    <a:pt x="3760508" y="676562"/>
                    <a:pt x="3798888" y="638182"/>
                    <a:pt x="3798888" y="590837"/>
                  </a:cubicBezTo>
                  <a:cubicBezTo>
                    <a:pt x="3798888" y="543492"/>
                    <a:pt x="3760508" y="505112"/>
                    <a:pt x="3713163" y="505112"/>
                  </a:cubicBezTo>
                  <a:close/>
                  <a:moveTo>
                    <a:pt x="0" y="0"/>
                  </a:moveTo>
                  <a:lnTo>
                    <a:pt x="3883025" y="0"/>
                  </a:lnTo>
                  <a:lnTo>
                    <a:pt x="3883025" y="1986248"/>
                  </a:lnTo>
                  <a:lnTo>
                    <a:pt x="0" y="1986248"/>
                  </a:lnTo>
                  <a:close/>
                </a:path>
              </a:pathLst>
            </a:custGeom>
          </p:spPr>
        </p:pic>
        <p:sp>
          <p:nvSpPr>
            <p:cNvPr id="14" name="Freeform 73">
              <a:extLst>
                <a:ext uri="{FF2B5EF4-FFF2-40B4-BE49-F238E27FC236}">
                  <a16:creationId xmlns:a16="http://schemas.microsoft.com/office/drawing/2014/main" id="{F3CE8EA1-948B-4629-8B88-D29393479486}"/>
                </a:ext>
              </a:extLst>
            </p:cNvPr>
            <p:cNvSpPr>
              <a:spLocks noChangeArrowheads="1"/>
            </p:cNvSpPr>
            <p:nvPr/>
          </p:nvSpPr>
          <p:spPr bwMode="auto">
            <a:xfrm>
              <a:off x="7368534" y="2056374"/>
              <a:ext cx="562059" cy="492591"/>
            </a:xfrm>
            <a:custGeom>
              <a:avLst/>
              <a:gdLst>
                <a:gd name="T0" fmla="*/ 2147483646 w 786"/>
                <a:gd name="T1" fmla="*/ 2147483646 h 689"/>
                <a:gd name="T2" fmla="*/ 2147483646 w 786"/>
                <a:gd name="T3" fmla="*/ 2147483646 h 689"/>
                <a:gd name="T4" fmla="*/ 2147483646 w 786"/>
                <a:gd name="T5" fmla="*/ 2147483646 h 689"/>
                <a:gd name="T6" fmla="*/ 2147483646 w 786"/>
                <a:gd name="T7" fmla="*/ 2147483646 h 689"/>
                <a:gd name="T8" fmla="*/ 2147483646 w 786"/>
                <a:gd name="T9" fmla="*/ 2147483646 h 689"/>
                <a:gd name="T10" fmla="*/ 2147483646 w 786"/>
                <a:gd name="T11" fmla="*/ 2147483646 h 689"/>
                <a:gd name="T12" fmla="*/ 2147483646 w 786"/>
                <a:gd name="T13" fmla="*/ 0 h 689"/>
                <a:gd name="T14" fmla="*/ 2147483646 w 786"/>
                <a:gd name="T15" fmla="*/ 2147483646 h 689"/>
                <a:gd name="T16" fmla="*/ 2147483646 w 786"/>
                <a:gd name="T17" fmla="*/ 2147483646 h 689"/>
                <a:gd name="T18" fmla="*/ 2147483646 w 786"/>
                <a:gd name="T19" fmla="*/ 2147483646 h 689"/>
                <a:gd name="T20" fmla="*/ 2147483646 w 786"/>
                <a:gd name="T21" fmla="*/ 2147483646 h 689"/>
                <a:gd name="T22" fmla="*/ 2147483646 w 786"/>
                <a:gd name="T23" fmla="*/ 2147483646 h 689"/>
                <a:gd name="T24" fmla="*/ 0 w 786"/>
                <a:gd name="T25" fmla="*/ 2147483646 h 689"/>
                <a:gd name="T26" fmla="*/ 0 w 786"/>
                <a:gd name="T27" fmla="*/ 2147483646 h 689"/>
                <a:gd name="T28" fmla="*/ 2147483646 w 786"/>
                <a:gd name="T29" fmla="*/ 2147483646 h 689"/>
                <a:gd name="T30" fmla="*/ 2147483646 w 786"/>
                <a:gd name="T31" fmla="*/ 2147483646 h 689"/>
                <a:gd name="T32" fmla="*/ 2147483646 w 786"/>
                <a:gd name="T33" fmla="*/ 2147483646 h 6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6" h="689">
                  <a:moveTo>
                    <a:pt x="687" y="515"/>
                  </a:moveTo>
                  <a:lnTo>
                    <a:pt x="687" y="515"/>
                  </a:lnTo>
                  <a:cubicBezTo>
                    <a:pt x="638" y="497"/>
                    <a:pt x="567" y="440"/>
                    <a:pt x="465" y="422"/>
                  </a:cubicBezTo>
                  <a:cubicBezTo>
                    <a:pt x="492" y="395"/>
                    <a:pt x="514" y="351"/>
                    <a:pt x="532" y="298"/>
                  </a:cubicBezTo>
                  <a:cubicBezTo>
                    <a:pt x="545" y="267"/>
                    <a:pt x="541" y="240"/>
                    <a:pt x="541" y="200"/>
                  </a:cubicBezTo>
                  <a:cubicBezTo>
                    <a:pt x="541" y="173"/>
                    <a:pt x="550" y="129"/>
                    <a:pt x="541" y="107"/>
                  </a:cubicBezTo>
                  <a:cubicBezTo>
                    <a:pt x="519" y="23"/>
                    <a:pt x="461" y="0"/>
                    <a:pt x="390" y="0"/>
                  </a:cubicBezTo>
                  <a:cubicBezTo>
                    <a:pt x="323" y="0"/>
                    <a:pt x="266" y="23"/>
                    <a:pt x="244" y="107"/>
                  </a:cubicBezTo>
                  <a:cubicBezTo>
                    <a:pt x="235" y="129"/>
                    <a:pt x="239" y="173"/>
                    <a:pt x="239" y="200"/>
                  </a:cubicBezTo>
                  <a:cubicBezTo>
                    <a:pt x="239" y="240"/>
                    <a:pt x="239" y="267"/>
                    <a:pt x="252" y="298"/>
                  </a:cubicBezTo>
                  <a:cubicBezTo>
                    <a:pt x="270" y="351"/>
                    <a:pt x="293" y="395"/>
                    <a:pt x="319" y="422"/>
                  </a:cubicBezTo>
                  <a:cubicBezTo>
                    <a:pt x="213" y="440"/>
                    <a:pt x="146" y="497"/>
                    <a:pt x="97" y="515"/>
                  </a:cubicBezTo>
                  <a:cubicBezTo>
                    <a:pt x="0" y="559"/>
                    <a:pt x="0" y="608"/>
                    <a:pt x="0" y="608"/>
                  </a:cubicBezTo>
                  <a:cubicBezTo>
                    <a:pt x="0" y="688"/>
                    <a:pt x="0" y="688"/>
                    <a:pt x="0" y="688"/>
                  </a:cubicBezTo>
                  <a:cubicBezTo>
                    <a:pt x="785" y="688"/>
                    <a:pt x="785" y="688"/>
                    <a:pt x="785" y="688"/>
                  </a:cubicBezTo>
                  <a:cubicBezTo>
                    <a:pt x="785" y="608"/>
                    <a:pt x="785" y="608"/>
                    <a:pt x="785" y="608"/>
                  </a:cubicBezTo>
                  <a:cubicBezTo>
                    <a:pt x="785" y="608"/>
                    <a:pt x="785" y="559"/>
                    <a:pt x="687" y="515"/>
                  </a:cubicBezTo>
                </a:path>
              </a:pathLst>
            </a:custGeom>
            <a:solidFill>
              <a:schemeClr val="tx2"/>
            </a:solidFill>
            <a:ln>
              <a:noFill/>
            </a:ln>
          </p:spPr>
          <p:txBody>
            <a:bodyPr wrap="none" anchor="ctr"/>
            <a:lstStyle/>
            <a:p>
              <a:pPr>
                <a:defRPr/>
              </a:pPr>
              <a:endParaRPr lang="en-US">
                <a:ea typeface="ＭＳ Ｐゴシック" panose="020B0600070205080204" pitchFamily="34" charset="-128"/>
              </a:endParaRPr>
            </a:p>
          </p:txBody>
        </p:sp>
      </p:grpSp>
      <p:sp>
        <p:nvSpPr>
          <p:cNvPr id="15" name="Rectangle 14"/>
          <p:cNvSpPr/>
          <p:nvPr/>
        </p:nvSpPr>
        <p:spPr>
          <a:xfrm>
            <a:off x="616817" y="1588510"/>
            <a:ext cx="4727694" cy="1569660"/>
          </a:xfrm>
          <a:prstGeom prst="rect">
            <a:avLst/>
          </a:prstGeom>
          <a:solidFill>
            <a:schemeClr val="bg2"/>
          </a:solidFill>
          <a:ln w="50800">
            <a:solidFill>
              <a:srgbClr val="7EAD00"/>
            </a:solidFill>
          </a:ln>
        </p:spPr>
        <p:txBody>
          <a:bodyPr wrap="square" anchor="ctr">
            <a:spAutoFit/>
          </a:bodyPr>
          <a:lstStyle/>
          <a:p>
            <a:pPr algn="ctr"/>
            <a:r>
              <a:rPr lang="en-US" sz="2400" dirty="0"/>
              <a:t>Influencers could encourage more people to sign up, reduce stigma &amp; are more compelling than static ads</a:t>
            </a:r>
          </a:p>
        </p:txBody>
      </p:sp>
      <p:sp>
        <p:nvSpPr>
          <p:cNvPr id="16" name="TextBox 15">
            <a:extLst>
              <a:ext uri="{FF2B5EF4-FFF2-40B4-BE49-F238E27FC236}">
                <a16:creationId xmlns:a16="http://schemas.microsoft.com/office/drawing/2014/main" id="{8FE32F3D-A49F-44AB-BDEB-E4681811035C}"/>
              </a:ext>
            </a:extLst>
          </p:cNvPr>
          <p:cNvSpPr txBox="1"/>
          <p:nvPr/>
        </p:nvSpPr>
        <p:spPr>
          <a:xfrm>
            <a:off x="359484" y="4916924"/>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F50E742-84D6-4737-A6CC-7128FA90F634}"/>
              </a:ext>
            </a:extLst>
          </p:cNvPr>
          <p:cNvSpPr txBox="1"/>
          <p:nvPr/>
        </p:nvSpPr>
        <p:spPr>
          <a:xfrm rot="10800000">
            <a:off x="8292661" y="537368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8" name="TextBox 17"/>
          <p:cNvSpPr txBox="1"/>
          <p:nvPr/>
        </p:nvSpPr>
        <p:spPr>
          <a:xfrm>
            <a:off x="842085" y="5234719"/>
            <a:ext cx="7497874" cy="1138773"/>
          </a:xfrm>
          <a:prstGeom prst="rect">
            <a:avLst/>
          </a:prstGeom>
          <a:noFill/>
        </p:spPr>
        <p:txBody>
          <a:bodyPr wrap="square" rtlCol="0">
            <a:spAutoFit/>
          </a:bodyPr>
          <a:lstStyle/>
          <a:p>
            <a:r>
              <a:rPr lang="en-US" i="1" dirty="0"/>
              <a:t>If somebody is physically talking about it, I would definitely want to get more information about it because I would think it’s real and I would want to sign up. </a:t>
            </a:r>
          </a:p>
          <a:p>
            <a:pPr algn="r"/>
            <a:r>
              <a:rPr lang="en-US" sz="1400" b="1" dirty="0">
                <a:solidFill>
                  <a:schemeClr val="accent1"/>
                </a:solidFill>
              </a:rPr>
              <a:t>—English-Speaking Interviewee</a:t>
            </a:r>
          </a:p>
        </p:txBody>
      </p:sp>
      <p:pic>
        <p:nvPicPr>
          <p:cNvPr id="3" name="If somebody is physically talking about it.mp3">
            <a:hlinkClick r:id="" action="ppaction://media"/>
            <a:extLst>
              <a:ext uri="{FF2B5EF4-FFF2-40B4-BE49-F238E27FC236}">
                <a16:creationId xmlns:a16="http://schemas.microsoft.com/office/drawing/2014/main" id="{9FDACD8B-3EC6-0347-8BEB-3E63015B66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9484" y="6022450"/>
            <a:ext cx="812800" cy="812800"/>
          </a:xfrm>
          <a:prstGeom prst="rect">
            <a:avLst/>
          </a:prstGeom>
        </p:spPr>
      </p:pic>
    </p:spTree>
    <p:extLst>
      <p:ext uri="{BB962C8B-B14F-4D97-AF65-F5344CB8AC3E}">
        <p14:creationId xmlns:p14="http://schemas.microsoft.com/office/powerpoint/2010/main" val="20098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557916"/>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This day and age, a lot of people are into social media so I think that would be a way to get it out there more. Yes. It would be a way to get it out there more, and I know I’ve probably – in my part of the country anyway, government assistance is looked down upon a little bit, and people are a little embarrassed about it so maybe that would open it up a little bit more to not be so ashamed.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This day and age.mp3">
            <a:hlinkClick r:id="" action="ppaction://media"/>
            <a:extLst>
              <a:ext uri="{FF2B5EF4-FFF2-40B4-BE49-F238E27FC236}">
                <a16:creationId xmlns:a16="http://schemas.microsoft.com/office/drawing/2014/main" id="{0610D07E-D0AD-A845-8AE7-E118BDBD0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326" y="5427248"/>
            <a:ext cx="812800" cy="812800"/>
          </a:xfrm>
          <a:prstGeom prst="rect">
            <a:avLst/>
          </a:prstGeom>
        </p:spPr>
      </p:pic>
    </p:spTree>
    <p:extLst>
      <p:ext uri="{BB962C8B-B14F-4D97-AF65-F5344CB8AC3E}">
        <p14:creationId xmlns:p14="http://schemas.microsoft.com/office/powerpoint/2010/main" val="200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Online Application</a:t>
            </a:r>
            <a:endParaRPr lang="en-US" dirty="0"/>
          </a:p>
        </p:txBody>
      </p:sp>
      <p:sp>
        <p:nvSpPr>
          <p:cNvPr id="3" name="Content Placeholder 2"/>
          <p:cNvSpPr>
            <a:spLocks noGrp="1"/>
          </p:cNvSpPr>
          <p:nvPr>
            <p:ph idx="1"/>
          </p:nvPr>
        </p:nvSpPr>
        <p:spPr>
          <a:xfrm>
            <a:off x="457199" y="1513597"/>
            <a:ext cx="4647257" cy="4950265"/>
          </a:xfrm>
        </p:spPr>
        <p:txBody>
          <a:bodyPr>
            <a:normAutofit/>
          </a:bodyPr>
          <a:lstStyle/>
          <a:p>
            <a:r>
              <a:rPr lang="en-US" dirty="0"/>
              <a:t>Half had seen it</a:t>
            </a:r>
          </a:p>
          <a:p>
            <a:r>
              <a:rPr lang="en-US" dirty="0"/>
              <a:t>Seems easy to complete</a:t>
            </a:r>
          </a:p>
          <a:p>
            <a:r>
              <a:rPr lang="en-US" dirty="0"/>
              <a:t>Length is “just right”</a:t>
            </a:r>
          </a:p>
          <a:p>
            <a:r>
              <a:rPr lang="en-US" dirty="0"/>
              <a:t>Most would not want to remove any questions</a:t>
            </a:r>
          </a:p>
          <a:p>
            <a:r>
              <a:rPr lang="en-US" dirty="0"/>
              <a:t>Easier than the office – especially during COVID</a:t>
            </a:r>
          </a:p>
          <a:p>
            <a:r>
              <a:rPr lang="en-US" dirty="0"/>
              <a:t>Want to fill it out at once, but want to save progress &amp; return later if needed</a:t>
            </a:r>
          </a:p>
          <a:p>
            <a:endParaRPr lang="en-US" dirty="0"/>
          </a:p>
          <a:p>
            <a:pPr marL="0" indent="0">
              <a:buNone/>
            </a:pPr>
            <a:endParaRPr lang="en-US" dirty="0"/>
          </a:p>
          <a:p>
            <a:pPr marL="0" indent="0">
              <a:buNone/>
            </a:pP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456" y="1513597"/>
            <a:ext cx="360045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9217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Perceptions</a:t>
            </a:r>
          </a:p>
        </p:txBody>
      </p:sp>
      <p:sp>
        <p:nvSpPr>
          <p:cNvPr id="9" name="Content Placeholder 2"/>
          <p:cNvSpPr>
            <a:spLocks noGrp="1"/>
          </p:cNvSpPr>
          <p:nvPr>
            <p:ph idx="1"/>
          </p:nvPr>
        </p:nvSpPr>
        <p:spPr>
          <a:xfrm>
            <a:off x="522221" y="2900855"/>
            <a:ext cx="3939417" cy="3436883"/>
          </a:xfrm>
        </p:spPr>
        <p:txBody>
          <a:bodyPr>
            <a:normAutofit/>
          </a:bodyPr>
          <a:lstStyle/>
          <a:p>
            <a:r>
              <a:rPr lang="en-US" sz="2400" dirty="0"/>
              <a:t>A few worried they may be denied if they had WIC in the past</a:t>
            </a:r>
          </a:p>
          <a:p>
            <a:r>
              <a:rPr lang="en-US" sz="2400" dirty="0"/>
              <a:t>When asked, others thought it was just for informational purposes</a:t>
            </a:r>
          </a:p>
          <a:p>
            <a:pPr marL="0" indent="0">
              <a:buNone/>
            </a:pPr>
            <a:endParaRPr lang="en-US" sz="2400" dirty="0"/>
          </a:p>
          <a:p>
            <a:pPr marL="0" indent="0">
              <a:buNone/>
            </a:pPr>
            <a:endParaRPr lang="en-US" sz="2400" dirty="0"/>
          </a:p>
        </p:txBody>
      </p:sp>
      <p:sp>
        <p:nvSpPr>
          <p:cNvPr id="15" name="Rectangle 14"/>
          <p:cNvSpPr/>
          <p:nvPr/>
        </p:nvSpPr>
        <p:spPr>
          <a:xfrm>
            <a:off x="427625" y="1800181"/>
            <a:ext cx="3939417" cy="830997"/>
          </a:xfrm>
          <a:prstGeom prst="rect">
            <a:avLst/>
          </a:prstGeom>
          <a:solidFill>
            <a:schemeClr val="bg2"/>
          </a:solidFill>
          <a:ln w="50800">
            <a:solidFill>
              <a:srgbClr val="7EAD00"/>
            </a:solidFill>
          </a:ln>
        </p:spPr>
        <p:txBody>
          <a:bodyPr wrap="square" anchor="ctr">
            <a:spAutoFit/>
          </a:bodyPr>
          <a:lstStyle/>
          <a:p>
            <a:pPr algn="ctr"/>
            <a:r>
              <a:rPr lang="en-US" sz="2400" dirty="0"/>
              <a:t>“Have you been on WIC before?”</a:t>
            </a:r>
          </a:p>
        </p:txBody>
      </p:sp>
      <p:sp>
        <p:nvSpPr>
          <p:cNvPr id="11" name="Rectangle 10"/>
          <p:cNvSpPr/>
          <p:nvPr/>
        </p:nvSpPr>
        <p:spPr>
          <a:xfrm>
            <a:off x="4789547" y="1794921"/>
            <a:ext cx="3939417" cy="830997"/>
          </a:xfrm>
          <a:prstGeom prst="rect">
            <a:avLst/>
          </a:prstGeom>
          <a:solidFill>
            <a:schemeClr val="bg2"/>
          </a:solidFill>
          <a:ln w="50800">
            <a:solidFill>
              <a:srgbClr val="7EAD00"/>
            </a:solidFill>
          </a:ln>
        </p:spPr>
        <p:txBody>
          <a:bodyPr wrap="square" anchor="ctr">
            <a:spAutoFit/>
          </a:bodyPr>
          <a:lstStyle/>
          <a:p>
            <a:pPr algn="ctr"/>
            <a:r>
              <a:rPr lang="en-US" sz="2400" dirty="0"/>
              <a:t>SNAP, TANF, or Medicaid Information</a:t>
            </a:r>
          </a:p>
        </p:txBody>
      </p:sp>
      <p:cxnSp>
        <p:nvCxnSpPr>
          <p:cNvPr id="4" name="Straight Connector 3"/>
          <p:cNvCxnSpPr/>
          <p:nvPr/>
        </p:nvCxnSpPr>
        <p:spPr>
          <a:xfrm>
            <a:off x="4587766" y="3058502"/>
            <a:ext cx="0" cy="3137334"/>
          </a:xfrm>
          <a:prstGeom prst="line">
            <a:avLst/>
          </a:prstGeom>
        </p:spPr>
        <p:style>
          <a:lnRef idx="2">
            <a:schemeClr val="accent2"/>
          </a:lnRef>
          <a:fillRef idx="0">
            <a:schemeClr val="accent2"/>
          </a:fillRef>
          <a:effectRef idx="1">
            <a:schemeClr val="accent2"/>
          </a:effectRef>
          <a:fontRef idx="minor">
            <a:schemeClr val="tx1"/>
          </a:fontRef>
        </p:style>
      </p:cxnSp>
      <p:sp>
        <p:nvSpPr>
          <p:cNvPr id="19" name="Content Placeholder 2"/>
          <p:cNvSpPr>
            <a:spLocks noGrp="1"/>
          </p:cNvSpPr>
          <p:nvPr>
            <p:ph idx="1"/>
          </p:nvPr>
        </p:nvSpPr>
        <p:spPr>
          <a:xfrm>
            <a:off x="4899909" y="2895595"/>
            <a:ext cx="3939417" cy="3615564"/>
          </a:xfrm>
        </p:spPr>
        <p:txBody>
          <a:bodyPr>
            <a:normAutofit/>
          </a:bodyPr>
          <a:lstStyle/>
          <a:p>
            <a:r>
              <a:rPr lang="en-US" sz="2400" dirty="0"/>
              <a:t>Several wondered if they would be denied or offered less WIC benefits if they are on another program</a:t>
            </a:r>
          </a:p>
          <a:p>
            <a:r>
              <a:rPr lang="en-US" sz="2400" dirty="0"/>
              <a:t>But, many would gladly share that info if it made their WIC process faster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223058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681163"/>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That’s actually very easy. That pretty much asks you everything. I like the fact that it asks you for your zip code to point you to the nearest WIC location and then the phone number so they can call you to schedule it. Well, I’m not going to lie, it would be nice to have the option to schedule it yourself like have an online scheduling where “Here’s the openings” and you can click this like let’s say for Wednesday at 10:00 in the morning. That would be actually really nice but overall, the application itself is pretty seamless.</a:t>
            </a:r>
          </a:p>
          <a:p>
            <a:pPr algn="r"/>
            <a:r>
              <a:rPr lang="en-US" sz="22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That's actually very easy.mp3">
            <a:hlinkClick r:id="" action="ppaction://media"/>
            <a:extLst>
              <a:ext uri="{FF2B5EF4-FFF2-40B4-BE49-F238E27FC236}">
                <a16:creationId xmlns:a16="http://schemas.microsoft.com/office/drawing/2014/main" id="{876CBB0D-7546-AA40-9B27-9FE1798C0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6" y="690126"/>
            <a:ext cx="812800" cy="812800"/>
          </a:xfrm>
          <a:prstGeom prst="rect">
            <a:avLst/>
          </a:prstGeom>
        </p:spPr>
      </p:pic>
    </p:spTree>
    <p:extLst>
      <p:ext uri="{BB962C8B-B14F-4D97-AF65-F5344CB8AC3E}">
        <p14:creationId xmlns:p14="http://schemas.microsoft.com/office/powerpoint/2010/main" val="94149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Scheduling Appointments</a:t>
            </a:r>
          </a:p>
        </p:txBody>
      </p:sp>
      <p:sp>
        <p:nvSpPr>
          <p:cNvPr id="3" name="Content Placeholder 2"/>
          <p:cNvSpPr>
            <a:spLocks noGrp="1"/>
          </p:cNvSpPr>
          <p:nvPr>
            <p:ph idx="1"/>
          </p:nvPr>
        </p:nvSpPr>
        <p:spPr>
          <a:xfrm>
            <a:off x="457197" y="1578913"/>
            <a:ext cx="5612527" cy="2748013"/>
          </a:xfrm>
        </p:spPr>
        <p:txBody>
          <a:bodyPr>
            <a:normAutofit/>
          </a:bodyPr>
          <a:lstStyle/>
          <a:p>
            <a:r>
              <a:rPr lang="en-US" dirty="0"/>
              <a:t>Many prefer to schedule online instead of waiting for a call</a:t>
            </a:r>
          </a:p>
          <a:p>
            <a:r>
              <a:rPr lang="en-US" dirty="0"/>
              <a:t>Don’t always answer calls – busy moms &amp; don’t pick up unknown numbers</a:t>
            </a:r>
          </a:p>
          <a:p>
            <a:r>
              <a:rPr lang="en-US" dirty="0"/>
              <a:t>Missing calls could delay benefits</a:t>
            </a:r>
          </a:p>
        </p:txBody>
      </p:sp>
      <p:sp>
        <p:nvSpPr>
          <p:cNvPr id="5" name="TextBox 4"/>
          <p:cNvSpPr txBox="1"/>
          <p:nvPr/>
        </p:nvSpPr>
        <p:spPr>
          <a:xfrm>
            <a:off x="876300" y="4563416"/>
            <a:ext cx="7360594" cy="1692771"/>
          </a:xfrm>
          <a:prstGeom prst="rect">
            <a:avLst/>
          </a:prstGeom>
          <a:noFill/>
        </p:spPr>
        <p:txBody>
          <a:bodyPr wrap="square" rtlCol="0">
            <a:spAutoFit/>
          </a:bodyPr>
          <a:lstStyle/>
          <a:p>
            <a:r>
              <a:rPr lang="en-US" i="1" dirty="0"/>
              <a:t>You never know the person’s situation. They might have an emergency. They might need to get into WIC soon and not wait three days, four days, or however long that they take to call you. So, I think it’d be a lot better if the client, the person could choose their appointment time.</a:t>
            </a:r>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26870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25111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grpSp>
        <p:nvGrpSpPr>
          <p:cNvPr id="9" name="Group 8"/>
          <p:cNvGrpSpPr/>
          <p:nvPr/>
        </p:nvGrpSpPr>
        <p:grpSpPr>
          <a:xfrm>
            <a:off x="6448103" y="1468873"/>
            <a:ext cx="1946451" cy="2099643"/>
            <a:chOff x="6366347" y="1799190"/>
            <a:chExt cx="2057400" cy="2219325"/>
          </a:xfrm>
        </p:grpSpPr>
        <p:sp>
          <p:nvSpPr>
            <p:cNvPr id="11" name="Pie 10"/>
            <p:cNvSpPr/>
            <p:nvPr/>
          </p:nvSpPr>
          <p:spPr>
            <a:xfrm rot="16200000">
              <a:off x="6685596" y="2278231"/>
              <a:ext cx="1418902" cy="1418902"/>
            </a:xfrm>
            <a:prstGeom prst="pie">
              <a:avLst>
                <a:gd name="adj1" fmla="val 0"/>
                <a:gd name="adj2" fmla="val 2605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5" cstate="email">
              <a:extLst>
                <a:ext uri="{BEBA8EAE-BF5A-486C-A8C5-ECC9F3942E4B}">
                  <a14:imgProps xmlns:a14="http://schemas.microsoft.com/office/drawing/2010/main">
                    <a14:imgLayer r:embed="rId6">
                      <a14:imgEffect>
                        <a14:backgroundRemoval t="0" b="91416" l="9259" r="89815">
                          <a14:foregroundMark x1="49074" y1="8584" x2="49074" y2="8584"/>
                          <a14:foregroundMark x1="50000" y1="14163" x2="50000" y2="14163"/>
                          <a14:foregroundMark x1="53704" y1="48069" x2="53704" y2="48069"/>
                        </a14:backgroundRemoval>
                      </a14:imgEffect>
                    </a14:imgLayer>
                  </a14:imgProps>
                </a:ext>
                <a:ext uri="{28A0092B-C50C-407E-A947-70E740481C1C}">
                  <a14:useLocalDpi xmlns:a14="http://schemas.microsoft.com/office/drawing/2010/main" val="0"/>
                </a:ext>
              </a:extLst>
            </a:blip>
            <a:stretch>
              <a:fillRect/>
            </a:stretch>
          </p:blipFill>
          <p:spPr>
            <a:xfrm>
              <a:off x="6366347" y="1799190"/>
              <a:ext cx="2057400" cy="2219325"/>
            </a:xfrm>
            <a:prstGeom prst="rect">
              <a:avLst/>
            </a:prstGeom>
          </p:spPr>
        </p:pic>
      </p:grpSp>
      <p:sp>
        <p:nvSpPr>
          <p:cNvPr id="13" name="Rectangle 12"/>
          <p:cNvSpPr/>
          <p:nvPr/>
        </p:nvSpPr>
        <p:spPr>
          <a:xfrm>
            <a:off x="6180081" y="3471488"/>
            <a:ext cx="2459422" cy="461665"/>
          </a:xfrm>
          <a:prstGeom prst="rect">
            <a:avLst/>
          </a:prstGeom>
          <a:solidFill>
            <a:schemeClr val="bg2"/>
          </a:solidFill>
          <a:ln w="50800">
            <a:solidFill>
              <a:srgbClr val="7EAD00"/>
            </a:solidFill>
          </a:ln>
        </p:spPr>
        <p:txBody>
          <a:bodyPr wrap="square" anchor="ctr">
            <a:spAutoFit/>
          </a:bodyPr>
          <a:lstStyle/>
          <a:p>
            <a:pPr algn="ctr"/>
            <a:r>
              <a:rPr lang="en-US" sz="2400" dirty="0"/>
              <a:t>10-15 minutes</a:t>
            </a:r>
          </a:p>
        </p:txBody>
      </p:sp>
      <p:pic>
        <p:nvPicPr>
          <p:cNvPr id="4" name="You never know the person's situation.mp3">
            <a:hlinkClick r:id="" action="ppaction://media"/>
            <a:extLst>
              <a:ext uri="{FF2B5EF4-FFF2-40B4-BE49-F238E27FC236}">
                <a16:creationId xmlns:a16="http://schemas.microsoft.com/office/drawing/2014/main" id="{089DE791-DA74-D342-8AD1-3B4EDA6239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700" y="5912832"/>
            <a:ext cx="812800" cy="812800"/>
          </a:xfrm>
          <a:prstGeom prst="rect">
            <a:avLst/>
          </a:prstGeom>
        </p:spPr>
      </p:pic>
    </p:spTree>
    <p:extLst>
      <p:ext uri="{BB962C8B-B14F-4D97-AF65-F5344CB8AC3E}">
        <p14:creationId xmlns:p14="http://schemas.microsoft.com/office/powerpoint/2010/main" val="25225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 for Staff</a:t>
            </a:r>
          </a:p>
        </p:txBody>
      </p:sp>
      <p:sp>
        <p:nvSpPr>
          <p:cNvPr id="9" name="Content Placeholder 2"/>
          <p:cNvSpPr>
            <a:spLocks noGrp="1"/>
          </p:cNvSpPr>
          <p:nvPr>
            <p:ph idx="1"/>
          </p:nvPr>
        </p:nvSpPr>
        <p:spPr>
          <a:xfrm>
            <a:off x="616816" y="2711666"/>
            <a:ext cx="7723143" cy="1448490"/>
          </a:xfrm>
        </p:spPr>
        <p:txBody>
          <a:bodyPr>
            <a:normAutofit/>
          </a:bodyPr>
          <a:lstStyle/>
          <a:p>
            <a:r>
              <a:rPr lang="en-US" sz="2400" dirty="0"/>
              <a:t>Not overly enthusiastic</a:t>
            </a:r>
          </a:p>
          <a:p>
            <a:r>
              <a:rPr lang="en-US" sz="2400" dirty="0"/>
              <a:t>Already have email, chat, &amp; notifications on work computers that they’re on all day</a:t>
            </a:r>
          </a:p>
          <a:p>
            <a:pPr marL="0" indent="0">
              <a:buNone/>
            </a:pPr>
            <a:endParaRPr lang="en-US" sz="2400" dirty="0"/>
          </a:p>
        </p:txBody>
      </p:sp>
      <p:sp>
        <p:nvSpPr>
          <p:cNvPr id="15" name="Rectangle 14"/>
          <p:cNvSpPr/>
          <p:nvPr/>
        </p:nvSpPr>
        <p:spPr>
          <a:xfrm>
            <a:off x="457200" y="1674053"/>
            <a:ext cx="5882367" cy="830997"/>
          </a:xfrm>
          <a:prstGeom prst="rect">
            <a:avLst/>
          </a:prstGeom>
          <a:solidFill>
            <a:schemeClr val="bg2"/>
          </a:solidFill>
          <a:ln w="50800">
            <a:solidFill>
              <a:srgbClr val="7EAD00"/>
            </a:solidFill>
          </a:ln>
        </p:spPr>
        <p:txBody>
          <a:bodyPr wrap="square" anchor="ctr">
            <a:spAutoFit/>
          </a:bodyPr>
          <a:lstStyle/>
          <a:p>
            <a:pPr algn="ctr"/>
            <a:r>
              <a:rPr lang="en-US" sz="2400" dirty="0"/>
              <a:t>Half said they would download a staff on their personal phones</a:t>
            </a:r>
          </a:p>
        </p:txBody>
      </p:sp>
      <p:sp>
        <p:nvSpPr>
          <p:cNvPr id="16" name="TextBox 15">
            <a:extLst>
              <a:ext uri="{FF2B5EF4-FFF2-40B4-BE49-F238E27FC236}">
                <a16:creationId xmlns:a16="http://schemas.microsoft.com/office/drawing/2014/main" id="{8FE32F3D-A49F-44AB-BDEB-E4681811035C}"/>
              </a:ext>
            </a:extLst>
          </p:cNvPr>
          <p:cNvSpPr txBox="1"/>
          <p:nvPr/>
        </p:nvSpPr>
        <p:spPr>
          <a:xfrm>
            <a:off x="359484" y="3923666"/>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F50E742-84D6-4737-A6CC-7128FA90F634}"/>
              </a:ext>
            </a:extLst>
          </p:cNvPr>
          <p:cNvSpPr txBox="1"/>
          <p:nvPr/>
        </p:nvSpPr>
        <p:spPr>
          <a:xfrm rot="10800000">
            <a:off x="7945809" y="568900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8" name="TextBox 17"/>
          <p:cNvSpPr txBox="1"/>
          <p:nvPr/>
        </p:nvSpPr>
        <p:spPr>
          <a:xfrm>
            <a:off x="842085" y="4241461"/>
            <a:ext cx="7156075" cy="1415772"/>
          </a:xfrm>
          <a:prstGeom prst="rect">
            <a:avLst/>
          </a:prstGeom>
          <a:noFill/>
        </p:spPr>
        <p:txBody>
          <a:bodyPr wrap="square" rtlCol="0">
            <a:spAutoFit/>
          </a:bodyPr>
          <a:lstStyle/>
          <a:p>
            <a:r>
              <a:rPr lang="en-US" i="1" dirty="0"/>
              <a:t>We use Microsoft Teams for that. We share documents. We don’t have in-person staff meetings right now so we’re using it to maintain work relationships and say good morning and things like that.</a:t>
            </a:r>
          </a:p>
          <a:p>
            <a:pPr algn="r"/>
            <a:r>
              <a:rPr lang="en-US" sz="1400" b="1" dirty="0">
                <a:solidFill>
                  <a:schemeClr val="accent1"/>
                </a:solidFill>
              </a:rPr>
              <a:t>—Group Two</a:t>
            </a:r>
          </a:p>
        </p:txBody>
      </p:sp>
      <p:pic>
        <p:nvPicPr>
          <p:cNvPr id="19" name="Picture 2" descr="Image result for cell phone icon"/>
          <p:cNvPicPr>
            <a:picLocks noChangeAspect="1" noChangeArrowheads="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0621" y="886665"/>
            <a:ext cx="1658592" cy="16585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36825" y="5828567"/>
            <a:ext cx="7156075" cy="861774"/>
          </a:xfrm>
          <a:prstGeom prst="rect">
            <a:avLst/>
          </a:prstGeom>
          <a:noFill/>
        </p:spPr>
        <p:txBody>
          <a:bodyPr wrap="square" rtlCol="0">
            <a:spAutoFit/>
          </a:bodyPr>
          <a:lstStyle/>
          <a:p>
            <a:r>
              <a:rPr lang="en-US" i="1" dirty="0"/>
              <a:t>I wouldn’t want it on my personal cellphone. I like to do my business here.</a:t>
            </a:r>
          </a:p>
          <a:p>
            <a:pPr algn="r"/>
            <a:r>
              <a:rPr lang="en-US" sz="1400" b="1" dirty="0">
                <a:solidFill>
                  <a:schemeClr val="accent1"/>
                </a:solidFill>
              </a:rPr>
              <a:t>—Group One</a:t>
            </a:r>
          </a:p>
        </p:txBody>
      </p:sp>
      <p:pic>
        <p:nvPicPr>
          <p:cNvPr id="3" name="We use microsoft teams.mp3">
            <a:hlinkClick r:id="" action="ppaction://media"/>
            <a:extLst>
              <a:ext uri="{FF2B5EF4-FFF2-40B4-BE49-F238E27FC236}">
                <a16:creationId xmlns:a16="http://schemas.microsoft.com/office/drawing/2014/main" id="{A00AF026-D0DC-B54B-821E-A401B959D1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713" y="4539586"/>
            <a:ext cx="812800" cy="812800"/>
          </a:xfrm>
          <a:prstGeom prst="rect">
            <a:avLst/>
          </a:prstGeom>
        </p:spPr>
      </p:pic>
      <p:pic>
        <p:nvPicPr>
          <p:cNvPr id="4" name="I wouldn't want it on my personal cell phone.mp3">
            <a:hlinkClick r:id="" action="ppaction://media"/>
            <a:extLst>
              <a:ext uri="{FF2B5EF4-FFF2-40B4-BE49-F238E27FC236}">
                <a16:creationId xmlns:a16="http://schemas.microsoft.com/office/drawing/2014/main" id="{1BDAA01F-CB4A-DF4D-9BB1-6D598775136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0800" y="5828567"/>
            <a:ext cx="812800" cy="812800"/>
          </a:xfrm>
          <a:prstGeom prst="rect">
            <a:avLst/>
          </a:prstGeom>
        </p:spPr>
      </p:pic>
    </p:spTree>
    <p:extLst>
      <p:ext uri="{BB962C8B-B14F-4D97-AF65-F5344CB8AC3E}">
        <p14:creationId xmlns:p14="http://schemas.microsoft.com/office/powerpoint/2010/main" val="42647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p:cTn id="11" fill="hold" display="0">
                  <p:stCondLst>
                    <p:cond delay="indefinite"/>
                  </p:stCondLst>
                  <p:endCondLst>
                    <p:cond evt="onStopAudio" delay="0">
                      <p:tgtEl>
                        <p:sldTgt/>
                      </p:tgtEl>
                    </p:cond>
                  </p:endCondLst>
                </p:cTn>
                <p:tgtEl>
                  <p:spTgt spid="3"/>
                </p:tgtEl>
              </p:cMediaNode>
            </p:audio>
            <p:audio>
              <p:cMediaNode vol="57576">
                <p:cTn id="12" fill="hold" display="0">
                  <p:stCondLst>
                    <p:cond delay="indefinite"/>
                  </p:stCondLst>
                  <p:endCondLst>
                    <p:cond evt="onStopAudio" delay="0">
                      <p:tgtEl>
                        <p:sldTgt/>
                      </p:tgtEl>
                    </p:cond>
                  </p:endCondLst>
                </p:cTn>
                <p:tgtEl>
                  <p:spTgt spid="4"/>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TXIN Portal</a:t>
            </a:r>
          </a:p>
        </p:txBody>
      </p:sp>
      <p:sp>
        <p:nvSpPr>
          <p:cNvPr id="3" name="Content Placeholder 2"/>
          <p:cNvSpPr>
            <a:spLocks noGrp="1"/>
          </p:cNvSpPr>
          <p:nvPr>
            <p:ph sz="half" idx="1"/>
          </p:nvPr>
        </p:nvSpPr>
        <p:spPr>
          <a:xfrm>
            <a:off x="457199" y="1673352"/>
            <a:ext cx="8229601" cy="1441807"/>
          </a:xfrm>
        </p:spPr>
        <p:txBody>
          <a:bodyPr>
            <a:normAutofit/>
          </a:bodyPr>
          <a:lstStyle/>
          <a:p>
            <a:pPr marL="0" indent="0">
              <a:buNone/>
            </a:pPr>
            <a:r>
              <a:rPr lang="en-US" sz="2600" dirty="0"/>
              <a:t>Many were enthusiastic about a portal app, saying it would make their lives easier – a couple mentioned the My Texas Benefits app</a:t>
            </a:r>
          </a:p>
        </p:txBody>
      </p:sp>
      <p:sp>
        <p:nvSpPr>
          <p:cNvPr id="5" name="TextBox 4"/>
          <p:cNvSpPr txBox="1"/>
          <p:nvPr/>
        </p:nvSpPr>
        <p:spPr>
          <a:xfrm>
            <a:off x="457199" y="3866841"/>
            <a:ext cx="5711125" cy="2092881"/>
          </a:xfrm>
          <a:prstGeom prst="rect">
            <a:avLst/>
          </a:prstGeom>
          <a:noFill/>
        </p:spPr>
        <p:txBody>
          <a:bodyPr wrap="square" rtlCol="0">
            <a:spAutoFit/>
          </a:bodyPr>
          <a:lstStyle/>
          <a:p>
            <a:pPr marL="457200" indent="-457200">
              <a:buClr>
                <a:srgbClr val="5292AE"/>
              </a:buClr>
              <a:buFont typeface="Arial"/>
              <a:buChar char="•"/>
            </a:pPr>
            <a:r>
              <a:rPr lang="en-US" sz="2600" dirty="0"/>
              <a:t>Schedule &amp; view appointments</a:t>
            </a:r>
          </a:p>
          <a:p>
            <a:pPr marL="457200" indent="-457200">
              <a:buClr>
                <a:srgbClr val="5292AE"/>
              </a:buClr>
              <a:buFont typeface="Arial"/>
              <a:buChar char="•"/>
            </a:pPr>
            <a:r>
              <a:rPr lang="en-US" sz="2600" dirty="0"/>
              <a:t>View food benefits</a:t>
            </a:r>
          </a:p>
          <a:p>
            <a:pPr marL="457200" indent="-457200">
              <a:buClr>
                <a:srgbClr val="5292AE"/>
              </a:buClr>
              <a:buFont typeface="Arial"/>
              <a:buChar char="•"/>
            </a:pPr>
            <a:r>
              <a:rPr lang="en-US" sz="2600" dirty="0"/>
              <a:t>Upload documents</a:t>
            </a:r>
          </a:p>
          <a:p>
            <a:pPr marL="457200" indent="-457200">
              <a:buClr>
                <a:srgbClr val="5292AE"/>
              </a:buClr>
              <a:buFont typeface="Arial"/>
              <a:buChar char="•"/>
            </a:pPr>
            <a:r>
              <a:rPr lang="en-US" sz="2600" dirty="0"/>
              <a:t>List of WIC-approved foods</a:t>
            </a:r>
          </a:p>
          <a:p>
            <a:pPr marL="457200" indent="-457200">
              <a:buClr>
                <a:srgbClr val="5292AE"/>
              </a:buClr>
              <a:buFont typeface="Arial"/>
              <a:buChar char="•"/>
            </a:pPr>
            <a:r>
              <a:rPr lang="en-US" sz="2600" dirty="0"/>
              <a:t>Take classes</a:t>
            </a:r>
          </a:p>
        </p:txBody>
      </p:sp>
      <p:sp>
        <p:nvSpPr>
          <p:cNvPr id="8" name="Content Placeholder 2"/>
          <p:cNvSpPr>
            <a:spLocks noGrp="1"/>
          </p:cNvSpPr>
          <p:nvPr>
            <p:ph sz="half" idx="1"/>
          </p:nvPr>
        </p:nvSpPr>
        <p:spPr>
          <a:xfrm>
            <a:off x="457199" y="3368802"/>
            <a:ext cx="8018339" cy="1014012"/>
          </a:xfrm>
        </p:spPr>
        <p:txBody>
          <a:bodyPr>
            <a:normAutofit/>
          </a:bodyPr>
          <a:lstStyle/>
          <a:p>
            <a:pPr marL="0" indent="0">
              <a:buNone/>
            </a:pPr>
            <a:r>
              <a:rPr lang="en-US" sz="2600" dirty="0"/>
              <a:t>Top Desired Features:</a:t>
            </a:r>
          </a:p>
          <a:p>
            <a:pPr marL="0" indent="0">
              <a:buNone/>
            </a:pPr>
            <a:endParaRPr lang="en-US" sz="2600" dirty="0"/>
          </a:p>
        </p:txBody>
      </p:sp>
      <p:pic>
        <p:nvPicPr>
          <p:cNvPr id="9" name="Picture 2" descr="Image result for cell phone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3822" y="3841362"/>
            <a:ext cx="2118360" cy="21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1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Portal Sign-Up Process</a:t>
            </a:r>
            <a:endParaRPr lang="en-US" dirty="0"/>
          </a:p>
        </p:txBody>
      </p:sp>
      <p:sp>
        <p:nvSpPr>
          <p:cNvPr id="3" name="Content Placeholder 2"/>
          <p:cNvSpPr>
            <a:spLocks noGrp="1"/>
          </p:cNvSpPr>
          <p:nvPr>
            <p:ph idx="1"/>
          </p:nvPr>
        </p:nvSpPr>
        <p:spPr>
          <a:xfrm>
            <a:off x="457199" y="1513598"/>
            <a:ext cx="5616180" cy="2189676"/>
          </a:xfrm>
        </p:spPr>
        <p:txBody>
          <a:bodyPr>
            <a:normAutofit/>
          </a:bodyPr>
          <a:lstStyle/>
          <a:p>
            <a:r>
              <a:rPr lang="en-US" dirty="0"/>
              <a:t>Seems “easy”</a:t>
            </a:r>
          </a:p>
          <a:p>
            <a:r>
              <a:rPr lang="en-US" dirty="0"/>
              <a:t>A few said is seems up to date and like the colors</a:t>
            </a:r>
          </a:p>
          <a:p>
            <a:r>
              <a:rPr lang="en-US" dirty="0"/>
              <a:t>No concerns creating account before filling out family info</a:t>
            </a:r>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339707" y="1340858"/>
            <a:ext cx="2270603" cy="4914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82907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1089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146865"/>
            <a:ext cx="4739564" cy="1969770"/>
          </a:xfrm>
          <a:prstGeom prst="rect">
            <a:avLst/>
          </a:prstGeom>
          <a:noFill/>
        </p:spPr>
        <p:txBody>
          <a:bodyPr wrap="square" rtlCol="0">
            <a:spAutoFit/>
          </a:bodyPr>
          <a:lstStyle/>
          <a:p>
            <a:r>
              <a:rPr lang="en-US" i="1" dirty="0"/>
              <a:t>I think it all seem quick. The letters at the top or the big ones in blue, those are easy to read. Then, they know what’s coming. Then, you read in the black the specific directions. Yes. I think it seem pretty quick and easy.</a:t>
            </a:r>
          </a:p>
          <a:p>
            <a:pPr algn="r"/>
            <a:r>
              <a:rPr lang="en-US" sz="1400" b="1" dirty="0">
                <a:solidFill>
                  <a:schemeClr val="accent1"/>
                </a:solidFill>
              </a:rPr>
              <a:t>—–English-Speaking Interviewee</a:t>
            </a:r>
          </a:p>
        </p:txBody>
      </p:sp>
      <p:pic>
        <p:nvPicPr>
          <p:cNvPr id="4" name="I think it all seem quick.mp3">
            <a:hlinkClick r:id="" action="ppaction://media"/>
            <a:extLst>
              <a:ext uri="{FF2B5EF4-FFF2-40B4-BE49-F238E27FC236}">
                <a16:creationId xmlns:a16="http://schemas.microsoft.com/office/drawing/2014/main" id="{925AD973-5244-C240-8CE3-AAD3661F5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598" y="5868097"/>
            <a:ext cx="812800" cy="812800"/>
          </a:xfrm>
          <a:prstGeom prst="rect">
            <a:avLst/>
          </a:prstGeom>
        </p:spPr>
      </p:pic>
    </p:spTree>
    <p:extLst>
      <p:ext uri="{BB962C8B-B14F-4D97-AF65-F5344CB8AC3E}">
        <p14:creationId xmlns:p14="http://schemas.microsoft.com/office/powerpoint/2010/main" val="6780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Family Access to Portal</a:t>
            </a:r>
            <a:endParaRPr lang="en-US" dirty="0"/>
          </a:p>
        </p:txBody>
      </p:sp>
      <p:sp>
        <p:nvSpPr>
          <p:cNvPr id="3" name="Content Placeholder 2"/>
          <p:cNvSpPr>
            <a:spLocks noGrp="1"/>
          </p:cNvSpPr>
          <p:nvPr>
            <p:ph idx="1"/>
          </p:nvPr>
        </p:nvSpPr>
        <p:spPr>
          <a:xfrm>
            <a:off x="457199" y="1513598"/>
            <a:ext cx="5616180" cy="2128236"/>
          </a:xfrm>
        </p:spPr>
        <p:txBody>
          <a:bodyPr>
            <a:normAutofit fontScale="92500"/>
          </a:bodyPr>
          <a:lstStyle/>
          <a:p>
            <a:r>
              <a:rPr lang="en-US" dirty="0"/>
              <a:t>Many like the idea of family having access to help with shopping</a:t>
            </a:r>
          </a:p>
          <a:p>
            <a:r>
              <a:rPr lang="en-US" dirty="0"/>
              <a:t>A few want family to schedule </a:t>
            </a:r>
            <a:r>
              <a:rPr lang="en-US" dirty="0" err="1"/>
              <a:t>appts</a:t>
            </a:r>
            <a:endParaRPr lang="en-US" dirty="0"/>
          </a:p>
          <a:p>
            <a:r>
              <a:rPr lang="en-US" dirty="0"/>
              <a:t>Do not want them seeing income, Medicaid, or SSN</a:t>
            </a:r>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339707" y="1340858"/>
            <a:ext cx="2270602" cy="4914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82907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1089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146865"/>
            <a:ext cx="4739564" cy="1969770"/>
          </a:xfrm>
          <a:prstGeom prst="rect">
            <a:avLst/>
          </a:prstGeom>
          <a:noFill/>
        </p:spPr>
        <p:txBody>
          <a:bodyPr wrap="square" rtlCol="0">
            <a:spAutoFit/>
          </a:bodyPr>
          <a:lstStyle/>
          <a:p>
            <a:r>
              <a:rPr lang="en-US" i="1" dirty="0"/>
              <a:t>That would be nice because sometimes like when I have my baby and I’m not going to be able to do it myself, my significant other can like, “Here you go and you need to go get this stuff. This is how you do it.”</a:t>
            </a:r>
          </a:p>
          <a:p>
            <a:pPr algn="r"/>
            <a:r>
              <a:rPr lang="en-US" sz="1400" b="1" dirty="0">
                <a:solidFill>
                  <a:schemeClr val="accent1"/>
                </a:solidFill>
              </a:rPr>
              <a:t>—–English-Speaking Interviewee</a:t>
            </a:r>
          </a:p>
        </p:txBody>
      </p:sp>
      <p:pic>
        <p:nvPicPr>
          <p:cNvPr id="4" name="That would be nice.mp3">
            <a:hlinkClick r:id="" action="ppaction://media"/>
            <a:extLst>
              <a:ext uri="{FF2B5EF4-FFF2-40B4-BE49-F238E27FC236}">
                <a16:creationId xmlns:a16="http://schemas.microsoft.com/office/drawing/2014/main" id="{A4336CDF-7850-CC42-AED6-384EDBDBC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385" y="5868097"/>
            <a:ext cx="812800" cy="812800"/>
          </a:xfrm>
          <a:prstGeom prst="rect">
            <a:avLst/>
          </a:prstGeom>
        </p:spPr>
      </p:pic>
    </p:spTree>
    <p:extLst>
      <p:ext uri="{BB962C8B-B14F-4D97-AF65-F5344CB8AC3E}">
        <p14:creationId xmlns:p14="http://schemas.microsoft.com/office/powerpoint/2010/main" val="22231157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Screen Comparison</a:t>
            </a:r>
          </a:p>
        </p:txBody>
      </p:sp>
      <p:sp>
        <p:nvSpPr>
          <p:cNvPr id="7" name="Title 1"/>
          <p:cNvSpPr txBox="1">
            <a:spLocks/>
          </p:cNvSpPr>
          <p:nvPr/>
        </p:nvSpPr>
        <p:spPr>
          <a:xfrm>
            <a:off x="-229922" y="1644256"/>
            <a:ext cx="1295400"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4400" dirty="0">
                <a:solidFill>
                  <a:schemeClr val="tx1"/>
                </a:solidFill>
              </a:rPr>
              <a:t>A</a:t>
            </a:r>
          </a:p>
        </p:txBody>
      </p:sp>
      <p:sp>
        <p:nvSpPr>
          <p:cNvPr id="8" name="Title 1"/>
          <p:cNvSpPr txBox="1">
            <a:spLocks/>
          </p:cNvSpPr>
          <p:nvPr/>
        </p:nvSpPr>
        <p:spPr>
          <a:xfrm>
            <a:off x="2667000" y="1644256"/>
            <a:ext cx="1295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p>
        </p:txBody>
      </p:sp>
      <p:sp>
        <p:nvSpPr>
          <p:cNvPr id="9" name="Title 1"/>
          <p:cNvSpPr txBox="1">
            <a:spLocks/>
          </p:cNvSpPr>
          <p:nvPr/>
        </p:nvSpPr>
        <p:spPr>
          <a:xfrm>
            <a:off x="5562600" y="1630293"/>
            <a:ext cx="1295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578671"/>
            <a:ext cx="2285642" cy="4942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81400" y="1595539"/>
            <a:ext cx="2285642" cy="4925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61992" y="1587106"/>
            <a:ext cx="2277208" cy="4933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6722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Screen Comparison</a:t>
            </a:r>
            <a:endParaRPr lang="en-US" dirty="0"/>
          </a:p>
        </p:txBody>
      </p:sp>
      <p:sp>
        <p:nvSpPr>
          <p:cNvPr id="3" name="Content Placeholder 2"/>
          <p:cNvSpPr>
            <a:spLocks noGrp="1"/>
          </p:cNvSpPr>
          <p:nvPr>
            <p:ph idx="1"/>
          </p:nvPr>
        </p:nvSpPr>
        <p:spPr>
          <a:xfrm>
            <a:off x="457199" y="1513598"/>
            <a:ext cx="5353126" cy="2128236"/>
          </a:xfrm>
        </p:spPr>
        <p:txBody>
          <a:bodyPr>
            <a:normAutofit/>
          </a:bodyPr>
          <a:lstStyle/>
          <a:p>
            <a:r>
              <a:rPr lang="en-US" dirty="0"/>
              <a:t>Most popular = B</a:t>
            </a:r>
          </a:p>
          <a:p>
            <a:r>
              <a:rPr lang="en-US" dirty="0"/>
              <a:t>Best conveys that users can either fill in member info or schedule </a:t>
            </a:r>
            <a:r>
              <a:rPr lang="en-US" dirty="0" err="1"/>
              <a:t>appt</a:t>
            </a:r>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339936" y="1340858"/>
            <a:ext cx="2270143" cy="4914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293026"/>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009511" y="511180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610821"/>
            <a:ext cx="4250176" cy="2523768"/>
          </a:xfrm>
          <a:prstGeom prst="rect">
            <a:avLst/>
          </a:prstGeom>
          <a:noFill/>
        </p:spPr>
        <p:txBody>
          <a:bodyPr wrap="square" rtlCol="0">
            <a:spAutoFit/>
          </a:bodyPr>
          <a:lstStyle/>
          <a:p>
            <a:r>
              <a:rPr lang="en-US" i="1" dirty="0"/>
              <a:t>If I was to apply for anything, I would like to see it big and bold and basic. I don’t want to squint and look at words or accidentally hit something that I’m not supposed to hit from it being small or everything so much together. I would like for everything to be like this, spaced out.</a:t>
            </a:r>
            <a:endParaRPr lang="en-US" dirty="0"/>
          </a:p>
          <a:p>
            <a:pPr algn="r"/>
            <a:r>
              <a:rPr lang="en-US" sz="1400" b="1" dirty="0">
                <a:solidFill>
                  <a:schemeClr val="accent1"/>
                </a:solidFill>
              </a:rPr>
              <a:t>—–English-Speaking Interviewee</a:t>
            </a:r>
          </a:p>
        </p:txBody>
      </p:sp>
      <p:sp>
        <p:nvSpPr>
          <p:cNvPr id="9" name="Title 1"/>
          <p:cNvSpPr txBox="1">
            <a:spLocks/>
          </p:cNvSpPr>
          <p:nvPr/>
        </p:nvSpPr>
        <p:spPr>
          <a:xfrm>
            <a:off x="5412408" y="1340858"/>
            <a:ext cx="1295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p>
        </p:txBody>
      </p:sp>
      <p:pic>
        <p:nvPicPr>
          <p:cNvPr id="4" name="If I was to apply.mp3">
            <a:hlinkClick r:id="" action="ppaction://media"/>
            <a:extLst>
              <a:ext uri="{FF2B5EF4-FFF2-40B4-BE49-F238E27FC236}">
                <a16:creationId xmlns:a16="http://schemas.microsoft.com/office/drawing/2014/main" id="{E4490157-28D7-164C-8912-68835095F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4165" y="4543882"/>
            <a:ext cx="812800" cy="812800"/>
          </a:xfrm>
          <a:prstGeom prst="rect">
            <a:avLst/>
          </a:prstGeom>
        </p:spPr>
      </p:pic>
    </p:spTree>
    <p:extLst>
      <p:ext uri="{BB962C8B-B14F-4D97-AF65-F5344CB8AC3E}">
        <p14:creationId xmlns:p14="http://schemas.microsoft.com/office/powerpoint/2010/main" val="48966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WIC Shopping Education</a:t>
            </a:r>
          </a:p>
        </p:txBody>
      </p:sp>
      <p:sp>
        <p:nvSpPr>
          <p:cNvPr id="3" name="Content Placeholder 2"/>
          <p:cNvSpPr>
            <a:spLocks noGrp="1"/>
          </p:cNvSpPr>
          <p:nvPr>
            <p:ph idx="1"/>
          </p:nvPr>
        </p:nvSpPr>
        <p:spPr>
          <a:xfrm>
            <a:off x="457200" y="1578913"/>
            <a:ext cx="8247706" cy="2573537"/>
          </a:xfrm>
        </p:spPr>
        <p:txBody>
          <a:bodyPr>
            <a:normAutofit/>
          </a:bodyPr>
          <a:lstStyle/>
          <a:p>
            <a:r>
              <a:rPr lang="en-US" dirty="0"/>
              <a:t>First </a:t>
            </a:r>
            <a:r>
              <a:rPr lang="en-US" dirty="0" err="1"/>
              <a:t>appt</a:t>
            </a:r>
            <a:r>
              <a:rPr lang="en-US" dirty="0"/>
              <a:t> = good experience</a:t>
            </a:r>
          </a:p>
          <a:p>
            <a:r>
              <a:rPr lang="en-US" dirty="0"/>
              <a:t>Several waited in their cars,                                            a couple over the phone</a:t>
            </a:r>
          </a:p>
          <a:p>
            <a:r>
              <a:rPr lang="en-US" dirty="0"/>
              <a:t>Stack of papers</a:t>
            </a:r>
          </a:p>
          <a:p>
            <a:r>
              <a:rPr lang="en-US" dirty="0"/>
              <a:t>Several said staff didn’t say much about shopping</a:t>
            </a:r>
          </a:p>
        </p:txBody>
      </p:sp>
      <p:sp>
        <p:nvSpPr>
          <p:cNvPr id="5" name="TextBox 4"/>
          <p:cNvSpPr txBox="1"/>
          <p:nvPr/>
        </p:nvSpPr>
        <p:spPr>
          <a:xfrm>
            <a:off x="876300" y="4194902"/>
            <a:ext cx="7360594" cy="2246769"/>
          </a:xfrm>
          <a:prstGeom prst="rect">
            <a:avLst/>
          </a:prstGeom>
          <a:noFill/>
        </p:spPr>
        <p:txBody>
          <a:bodyPr wrap="square" rtlCol="0">
            <a:spAutoFit/>
          </a:bodyPr>
          <a:lstStyle/>
          <a:p>
            <a:r>
              <a:rPr lang="en-US" i="1" dirty="0"/>
              <a:t>Maybe somewhere else they might but here in Laredo, they just basically give you the card and, “Here, put your PIN in this little machine.” You put your PIN, and they gave me the card, and said, “Here you go. You’re good to go,” then that’s it. They didn’t explain to me about the shopping, they didn’t explain to me anything at all. Not about that at least. Everything else, they were informative, but not that. </a:t>
            </a:r>
            <a:endParaRPr lang="en-US" dirty="0"/>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390019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41971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8" name="Picture 2" descr="https://hhs.texas.gov/sites/default/files/assets/doing-business-with-hhs/provider-portal/wic/logos/wic-logo-rgb.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05706" y="1757339"/>
            <a:ext cx="2720370" cy="1113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Maybe somewhere else.mp3">
            <a:hlinkClick r:id="" action="ppaction://media"/>
            <a:extLst>
              <a:ext uri="{FF2B5EF4-FFF2-40B4-BE49-F238E27FC236}">
                <a16:creationId xmlns:a16="http://schemas.microsoft.com/office/drawing/2014/main" id="{E44A556D-2D9E-1543-B8A3-E1C6362446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206" y="6035271"/>
            <a:ext cx="812800" cy="812800"/>
          </a:xfrm>
          <a:prstGeom prst="rect">
            <a:avLst/>
          </a:prstGeom>
        </p:spPr>
      </p:pic>
    </p:spTree>
    <p:extLst>
      <p:ext uri="{BB962C8B-B14F-4D97-AF65-F5344CB8AC3E}">
        <p14:creationId xmlns:p14="http://schemas.microsoft.com/office/powerpoint/2010/main" val="36676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fontScale="90000"/>
          </a:bodyPr>
          <a:lstStyle/>
          <a:p>
            <a:r>
              <a:rPr lang="en-US" b="1" dirty="0"/>
              <a:t>How Clients Feel About WIC Shopping</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83321" y="1585863"/>
            <a:ext cx="3517817" cy="420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a:spLocks noGrp="1"/>
          </p:cNvSpPr>
          <p:nvPr>
            <p:ph idx="1"/>
          </p:nvPr>
        </p:nvSpPr>
        <p:spPr>
          <a:xfrm>
            <a:off x="4463981" y="1556137"/>
            <a:ext cx="4240925" cy="4418994"/>
          </a:xfrm>
        </p:spPr>
        <p:txBody>
          <a:bodyPr>
            <a:normAutofit/>
          </a:bodyPr>
          <a:lstStyle/>
          <a:p>
            <a:r>
              <a:rPr lang="en-US" dirty="0"/>
              <a:t>Half described trouble shopping</a:t>
            </a:r>
          </a:p>
          <a:p>
            <a:pPr lvl="1"/>
            <a:r>
              <a:rPr lang="en-US" dirty="0"/>
              <a:t>Looking for pink stickers, nervous about choosing wrong item</a:t>
            </a:r>
          </a:p>
          <a:p>
            <a:r>
              <a:rPr lang="en-US" dirty="0"/>
              <a:t>Several had troubles at first, but overall have good shopping experiences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684413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892863"/>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Because the first time I went, all my stuff is wrong, all my stuff. I was so confused on how to do it because most of the stuff wasn’t marked, what was WIC, what wasn’t WIC and I was just so confused.</a:t>
            </a:r>
          </a:p>
          <a:p>
            <a:pPr algn="r"/>
            <a:r>
              <a:rPr lang="en-US" sz="22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453292"/>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613985"/>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In the beginning, it was hard because some stores do it one way, some stores do it the other way. I’ve got there and sometimes it’s any item, sometimes it’s that particular item, and that was probably me at first. So I can say now that I am happy and satisfied. So I can say that I can either be a 10 or a 20. He’s smiling.</a:t>
            </a:r>
          </a:p>
          <a:p>
            <a:pPr algn="r"/>
            <a:r>
              <a:rPr lang="en-US" sz="2200" dirty="0">
                <a:solidFill>
                  <a:schemeClr val="tx1"/>
                </a:solidFill>
              </a:rPr>
              <a:t>– English-Speaking Interviewee</a:t>
            </a:r>
          </a:p>
        </p:txBody>
      </p:sp>
      <p:pic>
        <p:nvPicPr>
          <p:cNvPr id="2" name="In the beginning it was hard.mp3">
            <a:hlinkClick r:id="" action="ppaction://media"/>
            <a:extLst>
              <a:ext uri="{FF2B5EF4-FFF2-40B4-BE49-F238E27FC236}">
                <a16:creationId xmlns:a16="http://schemas.microsoft.com/office/drawing/2014/main" id="{C8F7A630-296F-E84C-80CD-3423D28084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0980" y="5712051"/>
            <a:ext cx="812800" cy="812800"/>
          </a:xfrm>
          <a:prstGeom prst="rect">
            <a:avLst/>
          </a:prstGeom>
        </p:spPr>
      </p:pic>
      <p:pic>
        <p:nvPicPr>
          <p:cNvPr id="3" name="because the first time I went.mp3">
            <a:hlinkClick r:id="" action="ppaction://media"/>
            <a:extLst>
              <a:ext uri="{FF2B5EF4-FFF2-40B4-BE49-F238E27FC236}">
                <a16:creationId xmlns:a16="http://schemas.microsoft.com/office/drawing/2014/main" id="{803DC8F3-6476-E44B-BC87-6BB0738C132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69790" y="1540970"/>
            <a:ext cx="812800" cy="812800"/>
          </a:xfrm>
          <a:prstGeom prst="rect">
            <a:avLst/>
          </a:prstGeom>
        </p:spPr>
      </p:pic>
    </p:spTree>
    <p:extLst>
      <p:ext uri="{BB962C8B-B14F-4D97-AF65-F5344CB8AC3E}">
        <p14:creationId xmlns:p14="http://schemas.microsoft.com/office/powerpoint/2010/main" val="11806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Stores</a:t>
            </a:r>
            <a:endParaRPr lang="en-US" dirty="0"/>
          </a:p>
        </p:txBody>
      </p:sp>
      <p:sp>
        <p:nvSpPr>
          <p:cNvPr id="6" name="TextBox 5">
            <a:extLst>
              <a:ext uri="{FF2B5EF4-FFF2-40B4-BE49-F238E27FC236}">
                <a16:creationId xmlns:a16="http://schemas.microsoft.com/office/drawing/2014/main" id="{8FE32F3D-A49F-44AB-BDEB-E4681811035C}"/>
              </a:ext>
            </a:extLst>
          </p:cNvPr>
          <p:cNvSpPr txBox="1"/>
          <p:nvPr/>
        </p:nvSpPr>
        <p:spPr>
          <a:xfrm>
            <a:off x="3267053" y="3909856"/>
            <a:ext cx="534728"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358220" y="5501351"/>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3785157" y="4272993"/>
            <a:ext cx="4693734" cy="2246769"/>
          </a:xfrm>
          <a:prstGeom prst="rect">
            <a:avLst/>
          </a:prstGeom>
          <a:noFill/>
        </p:spPr>
        <p:txBody>
          <a:bodyPr wrap="square" rtlCol="0">
            <a:spAutoFit/>
          </a:bodyPr>
          <a:lstStyle/>
          <a:p>
            <a:r>
              <a:rPr lang="en-US" i="1" dirty="0"/>
              <a:t>That’s exactly why I do the WIC drive-thru, because it’s always there, &amp; you just go and pick up everything that they have. Because of the kids, I can’t really do much with them, being in &amp; out, being lost, finding the stuff. Sometimes they move them around.</a:t>
            </a:r>
            <a:endParaRPr lang="en-US" dirty="0"/>
          </a:p>
          <a:p>
            <a:pPr algn="r"/>
            <a:r>
              <a:rPr lang="en-US" sz="1400" b="1" dirty="0">
                <a:solidFill>
                  <a:schemeClr val="accent1"/>
                </a:solidFill>
              </a:rPr>
              <a:t>—–English-Speaking Interviewee</a:t>
            </a:r>
          </a:p>
        </p:txBody>
      </p:sp>
      <p:grpSp>
        <p:nvGrpSpPr>
          <p:cNvPr id="20" name="Group 19"/>
          <p:cNvGrpSpPr/>
          <p:nvPr/>
        </p:nvGrpSpPr>
        <p:grpSpPr>
          <a:xfrm>
            <a:off x="695583" y="4069419"/>
            <a:ext cx="2048902" cy="2332935"/>
            <a:chOff x="5947881" y="1035643"/>
            <a:chExt cx="2281104" cy="2597327"/>
          </a:xfrm>
        </p:grpSpPr>
        <p:pic>
          <p:nvPicPr>
            <p:cNvPr id="15" name="Picture 4" descr="Milk, bottle, carton, container, dairy, line-icon, milk-carton icon -  Download on Iconfinder"/>
            <p:cNvPicPr>
              <a:picLocks noChangeAspect="1" noChangeArrowheads="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val="0"/>
                </a:ext>
              </a:extLst>
            </a:blip>
            <a:srcRect l="15398" r="14764"/>
            <a:stretch/>
          </p:blipFill>
          <p:spPr bwMode="auto">
            <a:xfrm rot="20578429">
              <a:off x="6490383" y="1035643"/>
              <a:ext cx="568451" cy="8256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915034">
              <a:off x="7313456" y="1211536"/>
              <a:ext cx="890843" cy="720143"/>
            </a:xfrm>
            <a:prstGeom prst="rect">
              <a:avLst/>
            </a:prstGeom>
          </p:spPr>
        </p:pic>
        <p:pic>
          <p:nvPicPr>
            <p:cNvPr id="4" name="Picture 3"/>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47881" y="1778036"/>
              <a:ext cx="2281104" cy="1854934"/>
            </a:xfrm>
            <a:prstGeom prst="rect">
              <a:avLst/>
            </a:prstGeom>
          </p:spPr>
        </p:pic>
      </p:grpSp>
      <p:sp>
        <p:nvSpPr>
          <p:cNvPr id="21" name="Content Placeholder 2"/>
          <p:cNvSpPr txBox="1">
            <a:spLocks/>
          </p:cNvSpPr>
          <p:nvPr/>
        </p:nvSpPr>
        <p:spPr>
          <a:xfrm>
            <a:off x="3972910" y="1508338"/>
            <a:ext cx="4659530" cy="240151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a:t>Advantages:</a:t>
            </a:r>
          </a:p>
          <a:p>
            <a:r>
              <a:rPr lang="en-US" dirty="0"/>
              <a:t>Drive thru</a:t>
            </a:r>
          </a:p>
          <a:p>
            <a:r>
              <a:rPr lang="en-US" dirty="0"/>
              <a:t>Staff brings groceries to car</a:t>
            </a:r>
          </a:p>
          <a:p>
            <a:r>
              <a:rPr lang="en-US" dirty="0"/>
              <a:t>Staff checks for unused benefits</a:t>
            </a:r>
          </a:p>
          <a:p>
            <a:pPr marL="0" indent="0">
              <a:buFont typeface="Arial" pitchFamily="34" charset="0"/>
              <a:buNone/>
            </a:pPr>
            <a:endParaRPr lang="en-US" dirty="0"/>
          </a:p>
          <a:p>
            <a:pPr marL="0" indent="0">
              <a:buFont typeface="Arial" pitchFamily="34" charset="0"/>
              <a:buNone/>
            </a:pPr>
            <a:endParaRPr lang="en-US" dirty="0"/>
          </a:p>
        </p:txBody>
      </p:sp>
      <p:sp>
        <p:nvSpPr>
          <p:cNvPr id="22" name="Rectangle 21"/>
          <p:cNvSpPr/>
          <p:nvPr/>
        </p:nvSpPr>
        <p:spPr>
          <a:xfrm>
            <a:off x="537988" y="1640334"/>
            <a:ext cx="2839428" cy="1938992"/>
          </a:xfrm>
          <a:prstGeom prst="rect">
            <a:avLst/>
          </a:prstGeom>
          <a:solidFill>
            <a:schemeClr val="bg2"/>
          </a:solidFill>
          <a:ln w="50800">
            <a:solidFill>
              <a:srgbClr val="7EAD00"/>
            </a:solidFill>
          </a:ln>
        </p:spPr>
        <p:txBody>
          <a:bodyPr wrap="square" anchor="ctr">
            <a:spAutoFit/>
          </a:bodyPr>
          <a:lstStyle/>
          <a:p>
            <a:pPr algn="ctr"/>
            <a:r>
              <a:rPr lang="en-US" sz="2400" dirty="0"/>
              <a:t>Several said their WIC shopping experiences are positive because of the WIC store</a:t>
            </a:r>
          </a:p>
        </p:txBody>
      </p:sp>
      <p:pic>
        <p:nvPicPr>
          <p:cNvPr id="3" name="That's exactly why I do the WIC.mp3">
            <a:hlinkClick r:id="" action="ppaction://media"/>
            <a:extLst>
              <a:ext uri="{FF2B5EF4-FFF2-40B4-BE49-F238E27FC236}">
                <a16:creationId xmlns:a16="http://schemas.microsoft.com/office/drawing/2014/main" id="{92F57634-8A26-F949-803C-B7A22E9839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82716" y="3503028"/>
            <a:ext cx="812800" cy="812800"/>
          </a:xfrm>
          <a:prstGeom prst="rect">
            <a:avLst/>
          </a:prstGeom>
        </p:spPr>
      </p:pic>
    </p:spTree>
    <p:extLst>
      <p:ext uri="{BB962C8B-B14F-4D97-AF65-F5344CB8AC3E}">
        <p14:creationId xmlns:p14="http://schemas.microsoft.com/office/powerpoint/2010/main" val="37854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3"/>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fontScale="90000"/>
          </a:bodyPr>
          <a:lstStyle/>
          <a:p>
            <a:r>
              <a:rPr lang="en-US" dirty="0"/>
              <a:t>Improving the Shopping Experience</a:t>
            </a:r>
          </a:p>
        </p:txBody>
      </p:sp>
      <p:sp>
        <p:nvSpPr>
          <p:cNvPr id="3" name="Content Placeholder 2"/>
          <p:cNvSpPr>
            <a:spLocks noGrp="1"/>
          </p:cNvSpPr>
          <p:nvPr>
            <p:ph idx="1"/>
          </p:nvPr>
        </p:nvSpPr>
        <p:spPr>
          <a:xfrm>
            <a:off x="457200" y="1578913"/>
            <a:ext cx="5467350" cy="2631137"/>
          </a:xfrm>
        </p:spPr>
        <p:txBody>
          <a:bodyPr>
            <a:normAutofit/>
          </a:bodyPr>
          <a:lstStyle/>
          <a:p>
            <a:r>
              <a:rPr lang="en-US" dirty="0"/>
              <a:t>Several said improved signage at the store</a:t>
            </a:r>
          </a:p>
          <a:p>
            <a:r>
              <a:rPr lang="en-US" dirty="0"/>
              <a:t>Several said there should be a WIC food section at the store</a:t>
            </a:r>
          </a:p>
          <a:p>
            <a:r>
              <a:rPr lang="en-US" dirty="0"/>
              <a:t>More foods &amp; variety of foods</a:t>
            </a:r>
          </a:p>
          <a:p>
            <a:pPr marL="0" indent="0">
              <a:buNone/>
            </a:pPr>
            <a:endParaRPr lang="en-US" dirty="0"/>
          </a:p>
        </p:txBody>
      </p:sp>
      <p:sp>
        <p:nvSpPr>
          <p:cNvPr id="5" name="TextBox 4">
            <a:extLst>
              <a:ext uri="{FF2B5EF4-FFF2-40B4-BE49-F238E27FC236}">
                <a16:creationId xmlns:a16="http://schemas.microsoft.com/office/drawing/2014/main" id="{8FE32F3D-A49F-44AB-BDEB-E4681811035C}"/>
              </a:ext>
            </a:extLst>
          </p:cNvPr>
          <p:cNvSpPr txBox="1"/>
          <p:nvPr/>
        </p:nvSpPr>
        <p:spPr>
          <a:xfrm>
            <a:off x="454734" y="4121388"/>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8313092" y="512123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937336" y="4439183"/>
            <a:ext cx="7413856" cy="1692771"/>
          </a:xfrm>
          <a:prstGeom prst="rect">
            <a:avLst/>
          </a:prstGeom>
          <a:noFill/>
        </p:spPr>
        <p:txBody>
          <a:bodyPr wrap="square" rtlCol="0">
            <a:spAutoFit/>
          </a:bodyPr>
          <a:lstStyle/>
          <a:p>
            <a:r>
              <a:rPr lang="en-US" i="1" dirty="0"/>
              <a:t>To just have an aisle specifically for WIC products on the grocery store because I know that there are WIC shops specifically for WIC items but they are not close to where I live. So maybe if in the grocery stores, they could have an aisle with only WIC products.</a:t>
            </a:r>
          </a:p>
          <a:p>
            <a:pPr algn="r"/>
            <a:r>
              <a:rPr lang="en-US" sz="1400" b="1" dirty="0">
                <a:solidFill>
                  <a:schemeClr val="accent1"/>
                </a:solidFill>
              </a:rPr>
              <a:t>—Spanish-Speaking Interviewee</a:t>
            </a: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b="12228"/>
          <a:stretch/>
        </p:blipFill>
        <p:spPr>
          <a:xfrm>
            <a:off x="6363358" y="1597963"/>
            <a:ext cx="1987834" cy="2326337"/>
          </a:xfrm>
          <a:prstGeom prst="rect">
            <a:avLst/>
          </a:prstGeom>
          <a:ln>
            <a:noFill/>
          </a:ln>
          <a:effectLst>
            <a:outerShdw blurRad="292100" dist="139700" dir="2700000" algn="tl" rotWithShape="0">
              <a:srgbClr val="333333">
                <a:alpha val="65000"/>
              </a:srgbClr>
            </a:outerShdw>
          </a:effectLst>
        </p:spPr>
      </p:pic>
      <p:pic>
        <p:nvPicPr>
          <p:cNvPr id="4" name="to just have an aisle.mp3">
            <a:hlinkClick r:id="" action="ppaction://media"/>
            <a:extLst>
              <a:ext uri="{FF2B5EF4-FFF2-40B4-BE49-F238E27FC236}">
                <a16:creationId xmlns:a16="http://schemas.microsoft.com/office/drawing/2014/main" id="{3DC9F1AD-95E0-4B4D-9A7D-848C7B1BB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635" y="5834037"/>
            <a:ext cx="812800" cy="812800"/>
          </a:xfrm>
          <a:prstGeom prst="rect">
            <a:avLst/>
          </a:prstGeom>
        </p:spPr>
      </p:pic>
    </p:spTree>
    <p:extLst>
      <p:ext uri="{BB962C8B-B14F-4D97-AF65-F5344CB8AC3E}">
        <p14:creationId xmlns:p14="http://schemas.microsoft.com/office/powerpoint/2010/main" val="422163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Shopping Experience &amp; Education</a:t>
            </a:r>
          </a:p>
        </p:txBody>
      </p:sp>
      <p:sp>
        <p:nvSpPr>
          <p:cNvPr id="3" name="Content Placeholder 2"/>
          <p:cNvSpPr>
            <a:spLocks noGrp="1"/>
          </p:cNvSpPr>
          <p:nvPr>
            <p:ph idx="1"/>
          </p:nvPr>
        </p:nvSpPr>
        <p:spPr>
          <a:xfrm>
            <a:off x="457199" y="1421252"/>
            <a:ext cx="4918842" cy="4563196"/>
          </a:xfrm>
        </p:spPr>
        <p:txBody>
          <a:bodyPr vert="horz" lIns="91440" tIns="45720" rIns="91440" bIns="45720" rtlCol="0" anchor="t">
            <a:normAutofit/>
          </a:bodyPr>
          <a:lstStyle/>
          <a:p>
            <a:r>
              <a:rPr lang="en-US" dirty="0"/>
              <a:t>History of being problematic for clients and vendors</a:t>
            </a:r>
          </a:p>
          <a:p>
            <a:r>
              <a:rPr lang="en-US" dirty="0"/>
              <a:t>Staff are main source of training for clients, and their approach varies widely</a:t>
            </a:r>
          </a:p>
          <a:p>
            <a:r>
              <a:rPr lang="en-US" dirty="0"/>
              <a:t>Most use shopping guide &amp; list</a:t>
            </a:r>
          </a:p>
          <a:p>
            <a:r>
              <a:rPr lang="en-US" dirty="0"/>
              <a:t>Some knew about the clinical teaching tool, but don’t use it</a:t>
            </a:r>
          </a:p>
          <a:p>
            <a:r>
              <a:rPr lang="en-US" dirty="0"/>
              <a:t>Shopping app &amp; video is helpful</a:t>
            </a:r>
          </a:p>
        </p:txBody>
      </p:sp>
      <p:sp>
        <p:nvSpPr>
          <p:cNvPr id="6" name="TextBox 5">
            <a:extLst>
              <a:ext uri="{FF2B5EF4-FFF2-40B4-BE49-F238E27FC236}">
                <a16:creationId xmlns:a16="http://schemas.microsoft.com/office/drawing/2014/main" id="{8FE32F3D-A49F-44AB-BDEB-E4681811035C}"/>
              </a:ext>
            </a:extLst>
          </p:cNvPr>
          <p:cNvSpPr txBox="1"/>
          <p:nvPr/>
        </p:nvSpPr>
        <p:spPr>
          <a:xfrm>
            <a:off x="5291150" y="421456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411179" y="466100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5697550" y="4532358"/>
            <a:ext cx="2776693" cy="1138773"/>
          </a:xfrm>
          <a:prstGeom prst="rect">
            <a:avLst/>
          </a:prstGeom>
          <a:noFill/>
        </p:spPr>
        <p:txBody>
          <a:bodyPr wrap="square" rtlCol="0">
            <a:spAutoFit/>
          </a:bodyPr>
          <a:lstStyle/>
          <a:p>
            <a:r>
              <a:rPr lang="en-US" i="1" dirty="0"/>
              <a:t>I will text the YouTube video to every new client. </a:t>
            </a:r>
          </a:p>
          <a:p>
            <a:pPr algn="r"/>
            <a:r>
              <a:rPr lang="en-US" sz="1400" b="1" dirty="0">
                <a:solidFill>
                  <a:schemeClr val="accent1"/>
                </a:solidFill>
              </a:rPr>
              <a:t>—–Group Four</a:t>
            </a: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49461" y="1560782"/>
            <a:ext cx="3171210" cy="2378408"/>
          </a:xfrm>
          <a:prstGeom prst="rect">
            <a:avLst/>
          </a:prstGeom>
          <a:ln>
            <a:noFill/>
          </a:ln>
          <a:effectLst>
            <a:outerShdw blurRad="292100" dist="139700" dir="2700000" algn="tl" rotWithShape="0">
              <a:srgbClr val="333333">
                <a:alpha val="65000"/>
              </a:srgbClr>
            </a:outerShdw>
          </a:effectLst>
        </p:spPr>
      </p:pic>
      <p:pic>
        <p:nvPicPr>
          <p:cNvPr id="4" name="youtube video.mp3">
            <a:hlinkClick r:id="" action="ppaction://media"/>
            <a:extLst>
              <a:ext uri="{FF2B5EF4-FFF2-40B4-BE49-F238E27FC236}">
                <a16:creationId xmlns:a16="http://schemas.microsoft.com/office/drawing/2014/main" id="{5256C054-062C-3543-9ECB-472C5A96CE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8666" y="5725189"/>
            <a:ext cx="812800" cy="812800"/>
          </a:xfrm>
          <a:prstGeom prst="rect">
            <a:avLst/>
          </a:prstGeom>
        </p:spPr>
      </p:pic>
    </p:spTree>
    <p:extLst>
      <p:ext uri="{BB962C8B-B14F-4D97-AF65-F5344CB8AC3E}">
        <p14:creationId xmlns:p14="http://schemas.microsoft.com/office/powerpoint/2010/main" val="80258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p:cTn id="7" fill="hold" display="0">
                  <p:stCondLst>
                    <p:cond delay="indefinite"/>
                  </p:stCondLst>
                  <p:endCondLst>
                    <p:cond evt="onStopAudio" delay="0">
                      <p:tgtEl>
                        <p:sldTgt/>
                      </p:tgtEl>
                    </p:cond>
                  </p:endCondLst>
                </p:cTn>
                <p:tgtEl>
                  <p:spTgt spid="4"/>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Shopping List</a:t>
            </a:r>
            <a:endParaRPr lang="en-US" dirty="0"/>
          </a:p>
        </p:txBody>
      </p:sp>
      <p:sp>
        <p:nvSpPr>
          <p:cNvPr id="3" name="Content Placeholder 2"/>
          <p:cNvSpPr>
            <a:spLocks noGrp="1"/>
          </p:cNvSpPr>
          <p:nvPr>
            <p:ph idx="1"/>
          </p:nvPr>
        </p:nvSpPr>
        <p:spPr>
          <a:xfrm>
            <a:off x="457199" y="1513597"/>
            <a:ext cx="4603532" cy="4855671"/>
          </a:xfrm>
        </p:spPr>
        <p:txBody>
          <a:bodyPr>
            <a:normAutofit/>
          </a:bodyPr>
          <a:lstStyle/>
          <a:p>
            <a:r>
              <a:rPr lang="en-US" dirty="0"/>
              <a:t>Most had received it</a:t>
            </a:r>
          </a:p>
          <a:p>
            <a:r>
              <a:rPr lang="en-US" dirty="0"/>
              <a:t>Helpful because it lists specific amounts, though those are confusing at first</a:t>
            </a:r>
          </a:p>
          <a:p>
            <a:r>
              <a:rPr lang="en-US" dirty="0"/>
              <a:t>Must cross reference with guide</a:t>
            </a:r>
          </a:p>
          <a:p>
            <a:r>
              <a:rPr lang="en-US" dirty="0"/>
              <a:t>Several said shopping app has replaced it</a:t>
            </a:r>
          </a:p>
          <a:p>
            <a:pPr marL="0" indent="0">
              <a:buNone/>
            </a:pPr>
            <a:endParaRPr lang="en-US" dirty="0"/>
          </a:p>
          <a:p>
            <a:pPr marL="0" indent="0">
              <a:buNone/>
            </a:pP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84643" y="1585584"/>
            <a:ext cx="3120949" cy="411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2778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Guide</a:t>
            </a:r>
            <a:endParaRPr lang="en-US" dirty="0"/>
          </a:p>
        </p:txBody>
      </p:sp>
      <p:sp>
        <p:nvSpPr>
          <p:cNvPr id="3" name="Content Placeholder 2"/>
          <p:cNvSpPr>
            <a:spLocks noGrp="1"/>
          </p:cNvSpPr>
          <p:nvPr>
            <p:ph idx="1"/>
          </p:nvPr>
        </p:nvSpPr>
        <p:spPr>
          <a:xfrm>
            <a:off x="457199" y="1513597"/>
            <a:ext cx="5239203" cy="2632734"/>
          </a:xfrm>
        </p:spPr>
        <p:txBody>
          <a:bodyPr>
            <a:normAutofit/>
          </a:bodyPr>
          <a:lstStyle/>
          <a:p>
            <a:r>
              <a:rPr lang="en-US" dirty="0"/>
              <a:t>Most received it</a:t>
            </a:r>
          </a:p>
          <a:p>
            <a:r>
              <a:rPr lang="en-US" dirty="0"/>
              <a:t>Several said it was helpful, like the pictures</a:t>
            </a:r>
          </a:p>
          <a:p>
            <a:r>
              <a:rPr lang="en-US" dirty="0"/>
              <a:t>Several said not helpful – doesn’t have details about brands</a:t>
            </a:r>
          </a:p>
          <a:p>
            <a:pPr marL="0" indent="0">
              <a:buNone/>
            </a:pPr>
            <a:endParaRPr lang="en-US" dirty="0"/>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77805" y="1119352"/>
            <a:ext cx="2790163" cy="5113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E32F3D-A49F-44AB-BDEB-E4681811035C}"/>
              </a:ext>
            </a:extLst>
          </p:cNvPr>
          <p:cNvSpPr txBox="1"/>
          <p:nvPr/>
        </p:nvSpPr>
        <p:spPr>
          <a:xfrm>
            <a:off x="126059" y="3531472"/>
            <a:ext cx="534728"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5249218" y="536117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660788" y="3894609"/>
            <a:ext cx="4693734" cy="2585323"/>
          </a:xfrm>
          <a:prstGeom prst="rect">
            <a:avLst/>
          </a:prstGeom>
          <a:noFill/>
        </p:spPr>
        <p:txBody>
          <a:bodyPr wrap="square" rtlCol="0">
            <a:spAutoFit/>
          </a:bodyPr>
          <a:lstStyle/>
          <a:p>
            <a:r>
              <a:rPr lang="en-US" i="1" dirty="0"/>
              <a:t>The app has definitely replaced that manual shopping guide that you have to kind of pull out. In frustration, I’ve walked into the store and had to go walk right back out because I left it in the car door or something. So knowing I'm always keeping my phone on me, that was a very good replacement for it.</a:t>
            </a:r>
          </a:p>
          <a:p>
            <a:pPr algn="r"/>
            <a:r>
              <a:rPr lang="en-US" sz="1400" b="1" dirty="0">
                <a:solidFill>
                  <a:schemeClr val="accent1"/>
                </a:solidFill>
              </a:rPr>
              <a:t>—–English-Speaking Interviewee</a:t>
            </a:r>
          </a:p>
        </p:txBody>
      </p:sp>
      <p:pic>
        <p:nvPicPr>
          <p:cNvPr id="4" name="The app has definitely replaced.mp3">
            <a:hlinkClick r:id="" action="ppaction://media"/>
            <a:extLst>
              <a:ext uri="{FF2B5EF4-FFF2-40B4-BE49-F238E27FC236}">
                <a16:creationId xmlns:a16="http://schemas.microsoft.com/office/drawing/2014/main" id="{D4ACBCBA-691D-6647-A4B3-D7FE946A7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48122" y="4472745"/>
            <a:ext cx="812800" cy="812800"/>
          </a:xfrm>
          <a:prstGeom prst="rect">
            <a:avLst/>
          </a:prstGeom>
        </p:spPr>
      </p:pic>
    </p:spTree>
    <p:extLst>
      <p:ext uri="{BB962C8B-B14F-4D97-AF65-F5344CB8AC3E}">
        <p14:creationId xmlns:p14="http://schemas.microsoft.com/office/powerpoint/2010/main" val="28164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err="1"/>
              <a:t>myTexasWIC</a:t>
            </a:r>
            <a:r>
              <a:rPr lang="en-US" b="1" dirty="0"/>
              <a:t> Shopping App</a:t>
            </a:r>
            <a:endParaRPr lang="en-US" dirty="0"/>
          </a:p>
        </p:txBody>
      </p:sp>
      <p:sp>
        <p:nvSpPr>
          <p:cNvPr id="3" name="Content Placeholder 2"/>
          <p:cNvSpPr>
            <a:spLocks noGrp="1"/>
          </p:cNvSpPr>
          <p:nvPr>
            <p:ph idx="1"/>
          </p:nvPr>
        </p:nvSpPr>
        <p:spPr>
          <a:xfrm>
            <a:off x="457199" y="2412259"/>
            <a:ext cx="5219701" cy="3972803"/>
          </a:xfrm>
        </p:spPr>
        <p:txBody>
          <a:bodyPr>
            <a:normAutofit/>
          </a:bodyPr>
          <a:lstStyle/>
          <a:p>
            <a:r>
              <a:rPr lang="en-US" dirty="0"/>
              <a:t>Many had used the app before</a:t>
            </a:r>
          </a:p>
          <a:p>
            <a:r>
              <a:rPr lang="en-US" dirty="0"/>
              <a:t>“Helpful”, “specific”, “fast”</a:t>
            </a:r>
          </a:p>
          <a:p>
            <a:r>
              <a:rPr lang="en-US" dirty="0"/>
              <a:t>Makes checking benefits easy</a:t>
            </a:r>
          </a:p>
          <a:p>
            <a:r>
              <a:rPr lang="en-US" dirty="0"/>
              <a:t>A few heard about it from WIC</a:t>
            </a:r>
          </a:p>
          <a:p>
            <a:r>
              <a:rPr lang="en-US" dirty="0"/>
              <a:t>A few heard about it from study recruiter</a:t>
            </a:r>
          </a:p>
          <a:p>
            <a:r>
              <a:rPr lang="en-US" dirty="0"/>
              <a:t>One said WIC staff had her download it at her first </a:t>
            </a:r>
            <a:r>
              <a:rPr lang="en-US" dirty="0" err="1"/>
              <a:t>appt</a:t>
            </a:r>
            <a:endParaRPr lang="en-US" dirty="0"/>
          </a:p>
          <a:p>
            <a:pPr marL="0" indent="0">
              <a:buNone/>
            </a:pP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44253" y="1590558"/>
            <a:ext cx="4647553" cy="461665"/>
          </a:xfrm>
          <a:prstGeom prst="rect">
            <a:avLst/>
          </a:prstGeom>
          <a:solidFill>
            <a:schemeClr val="bg2"/>
          </a:solidFill>
          <a:ln w="50800">
            <a:solidFill>
              <a:srgbClr val="7EAD00"/>
            </a:solidFill>
          </a:ln>
        </p:spPr>
        <p:txBody>
          <a:bodyPr wrap="square" anchor="ctr">
            <a:spAutoFit/>
          </a:bodyPr>
          <a:lstStyle/>
          <a:p>
            <a:pPr algn="ctr"/>
            <a:r>
              <a:rPr lang="en-US" sz="2400" dirty="0"/>
              <a:t>Best tool for shopping</a:t>
            </a:r>
          </a:p>
        </p:txBody>
      </p:sp>
    </p:spTree>
    <p:extLst>
      <p:ext uri="{BB962C8B-B14F-4D97-AF65-F5344CB8AC3E}">
        <p14:creationId xmlns:p14="http://schemas.microsoft.com/office/powerpoint/2010/main" val="2151437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Video</a:t>
            </a:r>
            <a:endParaRPr lang="en-US" dirty="0"/>
          </a:p>
        </p:txBody>
      </p:sp>
      <p:sp>
        <p:nvSpPr>
          <p:cNvPr id="3" name="Content Placeholder 2"/>
          <p:cNvSpPr>
            <a:spLocks noGrp="1"/>
          </p:cNvSpPr>
          <p:nvPr>
            <p:ph idx="1"/>
          </p:nvPr>
        </p:nvSpPr>
        <p:spPr>
          <a:xfrm>
            <a:off x="457200" y="1513596"/>
            <a:ext cx="4461642" cy="3405283"/>
          </a:xfrm>
        </p:spPr>
        <p:txBody>
          <a:bodyPr>
            <a:normAutofit/>
          </a:bodyPr>
          <a:lstStyle/>
          <a:p>
            <a:r>
              <a:rPr lang="en-US" dirty="0"/>
              <a:t>One had seen a shopping video – WIC staff asked her to come to the clinic &amp; watch it after she told them she had trouble shopping</a:t>
            </a:r>
          </a:p>
          <a:p>
            <a:r>
              <a:rPr lang="en-US" dirty="0"/>
              <a:t>Most were not aware of it</a:t>
            </a:r>
          </a:p>
          <a:p>
            <a:r>
              <a:rPr lang="en-US" dirty="0"/>
              <a:t>Would want to see it before first shopping trip</a:t>
            </a:r>
          </a:p>
          <a:p>
            <a:pPr marL="0" indent="0">
              <a:buNone/>
            </a:pPr>
            <a:endParaRPr lang="en-US" dirty="0"/>
          </a:p>
        </p:txBody>
      </p:sp>
      <p:sp>
        <p:nvSpPr>
          <p:cNvPr id="5" name="TextBox 4">
            <a:extLst>
              <a:ext uri="{FF2B5EF4-FFF2-40B4-BE49-F238E27FC236}">
                <a16:creationId xmlns:a16="http://schemas.microsoft.com/office/drawing/2014/main" id="{8FE32F3D-A49F-44AB-BDEB-E4681811035C}"/>
              </a:ext>
            </a:extLst>
          </p:cNvPr>
          <p:cNvSpPr txBox="1"/>
          <p:nvPr/>
        </p:nvSpPr>
        <p:spPr>
          <a:xfrm>
            <a:off x="252187" y="4918880"/>
            <a:ext cx="534728"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8103478" y="515588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786916" y="5282017"/>
            <a:ext cx="7379626" cy="861774"/>
          </a:xfrm>
          <a:prstGeom prst="rect">
            <a:avLst/>
          </a:prstGeom>
          <a:noFill/>
        </p:spPr>
        <p:txBody>
          <a:bodyPr wrap="square" rtlCol="0">
            <a:spAutoFit/>
          </a:bodyPr>
          <a:lstStyle/>
          <a:p>
            <a:r>
              <a:rPr lang="en-US" i="1" dirty="0"/>
              <a:t>That probably would have been helpful though because I felt like I was going in blind.</a:t>
            </a:r>
          </a:p>
          <a:p>
            <a:pPr algn="r"/>
            <a:r>
              <a:rPr lang="en-US" sz="1400" b="1" dirty="0">
                <a:solidFill>
                  <a:schemeClr val="accent1"/>
                </a:solidFill>
              </a:rPr>
              <a:t>—–English-Speaking Interviewee</a:t>
            </a: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48342" y="1687018"/>
            <a:ext cx="3456564" cy="196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That probably would have been helpful.mp3">
            <a:hlinkClick r:id="" action="ppaction://media"/>
            <a:extLst>
              <a:ext uri="{FF2B5EF4-FFF2-40B4-BE49-F238E27FC236}">
                <a16:creationId xmlns:a16="http://schemas.microsoft.com/office/drawing/2014/main" id="{05699DFD-5195-074E-9543-2452BEC5D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186" y="5962047"/>
            <a:ext cx="812800" cy="812800"/>
          </a:xfrm>
          <a:prstGeom prst="rect">
            <a:avLst/>
          </a:prstGeom>
        </p:spPr>
      </p:pic>
    </p:spTree>
    <p:extLst>
      <p:ext uri="{BB962C8B-B14F-4D97-AF65-F5344CB8AC3E}">
        <p14:creationId xmlns:p14="http://schemas.microsoft.com/office/powerpoint/2010/main" val="30697405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Classes</a:t>
            </a:r>
            <a:endParaRPr lang="en-US" dirty="0"/>
          </a:p>
        </p:txBody>
      </p:sp>
      <p:sp>
        <p:nvSpPr>
          <p:cNvPr id="3" name="Content Placeholder 2"/>
          <p:cNvSpPr>
            <a:spLocks noGrp="1"/>
          </p:cNvSpPr>
          <p:nvPr>
            <p:ph idx="1"/>
          </p:nvPr>
        </p:nvSpPr>
        <p:spPr>
          <a:xfrm>
            <a:off x="457200" y="1513596"/>
            <a:ext cx="3831021" cy="4589836"/>
          </a:xfrm>
        </p:spPr>
        <p:txBody>
          <a:bodyPr>
            <a:normAutofit/>
          </a:bodyPr>
          <a:lstStyle/>
          <a:p>
            <a:r>
              <a:rPr lang="en-US" dirty="0"/>
              <a:t>None had taken one</a:t>
            </a:r>
          </a:p>
          <a:p>
            <a:r>
              <a:rPr lang="en-US" dirty="0"/>
              <a:t>Most were not aware</a:t>
            </a:r>
          </a:p>
          <a:p>
            <a:r>
              <a:rPr lang="en-US" dirty="0"/>
              <a:t>Several said online classes are appealing – don’t have to go to office</a:t>
            </a:r>
          </a:p>
          <a:p>
            <a:r>
              <a:rPr lang="en-US" dirty="0"/>
              <a:t>Would want to take it when they first join</a:t>
            </a:r>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03" y="1527494"/>
            <a:ext cx="3990975" cy="468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4628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Texts From WIC</a:t>
            </a:r>
          </a:p>
        </p:txBody>
      </p:sp>
      <p:sp>
        <p:nvSpPr>
          <p:cNvPr id="9" name="Content Placeholder 2"/>
          <p:cNvSpPr>
            <a:spLocks noGrp="1"/>
          </p:cNvSpPr>
          <p:nvPr>
            <p:ph idx="1"/>
          </p:nvPr>
        </p:nvSpPr>
        <p:spPr>
          <a:xfrm>
            <a:off x="616818" y="3437946"/>
            <a:ext cx="3974204" cy="1323234"/>
          </a:xfrm>
        </p:spPr>
        <p:txBody>
          <a:bodyPr>
            <a:normAutofit/>
          </a:bodyPr>
          <a:lstStyle/>
          <a:p>
            <a:r>
              <a:rPr lang="en-US" sz="2400" dirty="0"/>
              <a:t>Link to download app</a:t>
            </a:r>
          </a:p>
          <a:p>
            <a:r>
              <a:rPr lang="en-US" sz="2400" dirty="0"/>
              <a:t>Link to shopping classes</a:t>
            </a:r>
          </a:p>
          <a:p>
            <a:pPr marL="0" indent="0">
              <a:buNone/>
            </a:pPr>
            <a:endParaRPr lang="en-US" sz="2400" dirty="0"/>
          </a:p>
        </p:txBody>
      </p:sp>
      <p:sp>
        <p:nvSpPr>
          <p:cNvPr id="15" name="Rectangle 14"/>
          <p:cNvSpPr/>
          <p:nvPr/>
        </p:nvSpPr>
        <p:spPr>
          <a:xfrm>
            <a:off x="932137" y="1773175"/>
            <a:ext cx="4727694" cy="1200329"/>
          </a:xfrm>
          <a:prstGeom prst="rect">
            <a:avLst/>
          </a:prstGeom>
          <a:solidFill>
            <a:schemeClr val="bg2"/>
          </a:solidFill>
          <a:ln w="50800">
            <a:solidFill>
              <a:srgbClr val="7EAD00"/>
            </a:solidFill>
          </a:ln>
        </p:spPr>
        <p:txBody>
          <a:bodyPr wrap="square" anchor="ctr">
            <a:spAutoFit/>
          </a:bodyPr>
          <a:lstStyle/>
          <a:p>
            <a:pPr algn="ctr"/>
            <a:r>
              <a:rPr lang="en-US" sz="2400" dirty="0"/>
              <a:t>Right after first visit – go straight to the grocery store after getting WIC card</a:t>
            </a:r>
          </a:p>
        </p:txBody>
      </p:sp>
      <p:sp>
        <p:nvSpPr>
          <p:cNvPr id="16" name="TextBox 15">
            <a:extLst>
              <a:ext uri="{FF2B5EF4-FFF2-40B4-BE49-F238E27FC236}">
                <a16:creationId xmlns:a16="http://schemas.microsoft.com/office/drawing/2014/main" id="{8FE32F3D-A49F-44AB-BDEB-E4681811035C}"/>
              </a:ext>
            </a:extLst>
          </p:cNvPr>
          <p:cNvSpPr txBox="1"/>
          <p:nvPr/>
        </p:nvSpPr>
        <p:spPr>
          <a:xfrm>
            <a:off x="359484" y="4522774"/>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F50E742-84D6-4737-A6CC-7128FA90F634}"/>
              </a:ext>
            </a:extLst>
          </p:cNvPr>
          <p:cNvSpPr txBox="1"/>
          <p:nvPr/>
        </p:nvSpPr>
        <p:spPr>
          <a:xfrm rot="10800000">
            <a:off x="8245363" y="521602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8" name="TextBox 17"/>
          <p:cNvSpPr txBox="1"/>
          <p:nvPr/>
        </p:nvSpPr>
        <p:spPr>
          <a:xfrm>
            <a:off x="842085" y="4840569"/>
            <a:ext cx="7450576" cy="1415772"/>
          </a:xfrm>
          <a:prstGeom prst="rect">
            <a:avLst/>
          </a:prstGeom>
          <a:noFill/>
        </p:spPr>
        <p:txBody>
          <a:bodyPr wrap="square" rtlCol="0">
            <a:spAutoFit/>
          </a:bodyPr>
          <a:lstStyle/>
          <a:p>
            <a:r>
              <a:rPr lang="en-US" i="1" dirty="0"/>
              <a:t>That would be helpful because like I said, I just found out about that </a:t>
            </a:r>
            <a:r>
              <a:rPr lang="en-US" dirty="0"/>
              <a:t>[app] </a:t>
            </a:r>
            <a:r>
              <a:rPr lang="en-US" i="1" dirty="0"/>
              <a:t>a week ago. It might help somebody else too. I mean, it got me extra milk &amp; cheese &amp; a couple of extra vegetables that I didn’t know I had, so it might help somebody out.  </a:t>
            </a:r>
          </a:p>
          <a:p>
            <a:pPr algn="r"/>
            <a:r>
              <a:rPr lang="en-US" sz="1400" b="1" dirty="0">
                <a:solidFill>
                  <a:schemeClr val="accent1"/>
                </a:solidFill>
              </a:rPr>
              <a:t>—English-Speaking Interviewee</a:t>
            </a:r>
          </a:p>
        </p:txBody>
      </p:sp>
      <p:pic>
        <p:nvPicPr>
          <p:cNvPr id="19" name="Picture 2" descr="Image result for cell phone icon"/>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9568" y="1564585"/>
            <a:ext cx="1658592" cy="165859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4726484" y="3432686"/>
            <a:ext cx="3974204" cy="918597"/>
          </a:xfrm>
        </p:spPr>
        <p:txBody>
          <a:bodyPr>
            <a:normAutofit/>
          </a:bodyPr>
          <a:lstStyle/>
          <a:p>
            <a:r>
              <a:rPr lang="en-US" sz="2400" dirty="0"/>
              <a:t>Guidance on what foods to buy</a:t>
            </a:r>
          </a:p>
          <a:p>
            <a:pPr marL="0" indent="0">
              <a:buNone/>
            </a:pPr>
            <a:endParaRPr lang="en-US" sz="2400" dirty="0"/>
          </a:p>
        </p:txBody>
      </p:sp>
      <p:pic>
        <p:nvPicPr>
          <p:cNvPr id="4" name="That would be helpful.mp3">
            <a:hlinkClick r:id="" action="ppaction://media"/>
            <a:extLst>
              <a:ext uri="{FF2B5EF4-FFF2-40B4-BE49-F238E27FC236}">
                <a16:creationId xmlns:a16="http://schemas.microsoft.com/office/drawing/2014/main" id="{86572016-8067-F542-BCCB-6D3A26F76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9484" y="5911574"/>
            <a:ext cx="812800" cy="812800"/>
          </a:xfrm>
          <a:prstGeom prst="rect">
            <a:avLst/>
          </a:prstGeom>
        </p:spPr>
      </p:pic>
    </p:spTree>
    <p:extLst>
      <p:ext uri="{BB962C8B-B14F-4D97-AF65-F5344CB8AC3E}">
        <p14:creationId xmlns:p14="http://schemas.microsoft.com/office/powerpoint/2010/main" val="35091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685799" y="1040476"/>
            <a:ext cx="5021317" cy="5326162"/>
          </a:xfrm>
        </p:spPr>
        <p:txBody>
          <a:bodyPr wrap="square" numCol="1">
            <a:normAutofit/>
          </a:bodyPr>
          <a:lstStyle/>
          <a:p>
            <a:pPr marL="0" indent="0">
              <a:buClr>
                <a:schemeClr val="accent2"/>
              </a:buClr>
              <a:buSzPct val="100000"/>
              <a:buNone/>
            </a:pPr>
            <a:r>
              <a:rPr lang="en-US" sz="3900" b="1" dirty="0">
                <a:solidFill>
                  <a:schemeClr val="tx2"/>
                </a:solidFill>
              </a:rPr>
              <a:t>WIC staff could better prepare them by:</a:t>
            </a:r>
          </a:p>
          <a:p>
            <a:pPr lvl="0"/>
            <a:r>
              <a:rPr lang="en-US" sz="2600" dirty="0"/>
              <a:t>Promoting the app</a:t>
            </a:r>
          </a:p>
          <a:p>
            <a:pPr lvl="0"/>
            <a:r>
              <a:rPr lang="en-US" sz="2600" dirty="0"/>
              <a:t>Promoting the classes &amp; videos</a:t>
            </a:r>
          </a:p>
          <a:p>
            <a:r>
              <a:rPr lang="en-US" sz="2600" dirty="0"/>
              <a:t>Explaining what brands &amp; sizes to buy</a:t>
            </a:r>
          </a:p>
          <a:p>
            <a:pPr lvl="0"/>
            <a:r>
              <a:rPr lang="en-US" sz="2600" dirty="0"/>
              <a:t>Telling them about the pink stickers</a:t>
            </a:r>
          </a:p>
        </p:txBody>
      </p:sp>
      <p:grpSp>
        <p:nvGrpSpPr>
          <p:cNvPr id="3" name="Group 2"/>
          <p:cNvGrpSpPr/>
          <p:nvPr/>
        </p:nvGrpSpPr>
        <p:grpSpPr>
          <a:xfrm>
            <a:off x="5488347" y="2317306"/>
            <a:ext cx="3108485" cy="2563800"/>
            <a:chOff x="5296879" y="2705413"/>
            <a:chExt cx="3108485" cy="2563800"/>
          </a:xfrm>
        </p:grpSpPr>
        <p:pic>
          <p:nvPicPr>
            <p:cNvPr id="8" name="Picture 7" descr="male-avatar.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6856" y="3481626"/>
              <a:ext cx="1458508" cy="1787587"/>
            </a:xfrm>
            <a:prstGeom prst="rect">
              <a:avLst/>
            </a:prstGeom>
          </p:spPr>
        </p:pic>
        <p:pic>
          <p:nvPicPr>
            <p:cNvPr id="9" name="Picture 8" descr="female-avatar.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6879" y="2705413"/>
              <a:ext cx="1458508" cy="1787587"/>
            </a:xfrm>
            <a:prstGeom prst="rect">
              <a:avLst/>
            </a:prstGeom>
          </p:spPr>
        </p:pic>
      </p:grpSp>
    </p:spTree>
    <p:extLst>
      <p:ext uri="{BB962C8B-B14F-4D97-AF65-F5344CB8AC3E}">
        <p14:creationId xmlns:p14="http://schemas.microsoft.com/office/powerpoint/2010/main" val="38237779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598038"/>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It’s like a customer service thing. “Did you know about, this is how we shop? Let me hold your hand while we go through this stuff, what this entails for you.” I didn’t really feel like anything like that really happens. Maybe it’s just a disconnect because of COVID, everybody kind of figured out new ways to do things. I don’t know how if it would be different if I saw someone in person, I felt like it was real short.</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It's like a customer service thing.mp3">
            <a:hlinkClick r:id="" action="ppaction://media"/>
            <a:extLst>
              <a:ext uri="{FF2B5EF4-FFF2-40B4-BE49-F238E27FC236}">
                <a16:creationId xmlns:a16="http://schemas.microsoft.com/office/drawing/2014/main" id="{4E2808E2-7871-DB4D-9244-F5B1EA335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190" y="5445094"/>
            <a:ext cx="812800" cy="812800"/>
          </a:xfrm>
          <a:prstGeom prst="rect">
            <a:avLst/>
          </a:prstGeom>
        </p:spPr>
      </p:pic>
    </p:spTree>
    <p:extLst>
      <p:ext uri="{BB962C8B-B14F-4D97-AF65-F5344CB8AC3E}">
        <p14:creationId xmlns:p14="http://schemas.microsoft.com/office/powerpoint/2010/main" val="321778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WIC Shopping Support</a:t>
            </a:r>
          </a:p>
        </p:txBody>
      </p:sp>
      <p:sp>
        <p:nvSpPr>
          <p:cNvPr id="3" name="Content Placeholder 2"/>
          <p:cNvSpPr>
            <a:spLocks noGrp="1"/>
          </p:cNvSpPr>
          <p:nvPr>
            <p:ph idx="1"/>
          </p:nvPr>
        </p:nvSpPr>
        <p:spPr>
          <a:xfrm>
            <a:off x="457200" y="1578914"/>
            <a:ext cx="5448506" cy="1794908"/>
          </a:xfrm>
        </p:spPr>
        <p:txBody>
          <a:bodyPr>
            <a:normAutofit/>
          </a:bodyPr>
          <a:lstStyle/>
          <a:p>
            <a:r>
              <a:rPr lang="en-US" dirty="0"/>
              <a:t>Half want staff to follow up throughout the month to assist with shopping</a:t>
            </a:r>
          </a:p>
          <a:p>
            <a:r>
              <a:rPr lang="en-US" dirty="0"/>
              <a:t>Half said via text, a few said email</a:t>
            </a:r>
          </a:p>
        </p:txBody>
      </p:sp>
      <p:sp>
        <p:nvSpPr>
          <p:cNvPr id="5" name="TextBox 4"/>
          <p:cNvSpPr txBox="1"/>
          <p:nvPr/>
        </p:nvSpPr>
        <p:spPr>
          <a:xfrm>
            <a:off x="876300" y="4273732"/>
            <a:ext cx="7360594" cy="2246769"/>
          </a:xfrm>
          <a:prstGeom prst="rect">
            <a:avLst/>
          </a:prstGeom>
          <a:noFill/>
        </p:spPr>
        <p:txBody>
          <a:bodyPr wrap="square" rtlCol="0">
            <a:spAutoFit/>
          </a:bodyPr>
          <a:lstStyle/>
          <a:p>
            <a:r>
              <a:rPr lang="en-US" i="1" dirty="0"/>
              <a:t>Maybe if it was an optional kind of thing like a text halfway through the month, “Would you like help spending your benefits this month?” I don’t know if there’s a way if they can see you already used your benefits in the month. If it gets maybe towards the end of the month &amp; they noticed that you haven’t used them yet &amp; they’re like, “Is there a reason you haven’t used them yet? Do you need help learning how to use it?”</a:t>
            </a:r>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397902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51431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8" name="Picture 2" descr="https://hhs.texas.gov/sites/default/files/assets/doing-business-with-hhs/provider-portal/wic/logos/wic-logo-rgb.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68770" y="1678509"/>
            <a:ext cx="2720370" cy="1113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54933" y="3315419"/>
            <a:ext cx="8077200" cy="917294"/>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Many want tips via text once a month</a:t>
            </a:r>
          </a:p>
        </p:txBody>
      </p:sp>
      <p:pic>
        <p:nvPicPr>
          <p:cNvPr id="4" name="maybe if it was an optional kind of thing.mp3">
            <a:hlinkClick r:id="" action="ppaction://media"/>
            <a:extLst>
              <a:ext uri="{FF2B5EF4-FFF2-40B4-BE49-F238E27FC236}">
                <a16:creationId xmlns:a16="http://schemas.microsoft.com/office/drawing/2014/main" id="{89489B3F-4AF8-6645-859B-29AC4880D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7347" y="4755693"/>
            <a:ext cx="812800" cy="812800"/>
          </a:xfrm>
          <a:prstGeom prst="rect">
            <a:avLst/>
          </a:prstGeom>
        </p:spPr>
      </p:pic>
    </p:spTree>
    <p:extLst>
      <p:ext uri="{BB962C8B-B14F-4D97-AF65-F5344CB8AC3E}">
        <p14:creationId xmlns:p14="http://schemas.microsoft.com/office/powerpoint/2010/main" val="13310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WIC Shopping Facebook Group</a:t>
            </a:r>
          </a:p>
        </p:txBody>
      </p:sp>
      <p:pic>
        <p:nvPicPr>
          <p:cNvPr id="4098"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2812" t="18057" r="21444" b="15816"/>
          <a:stretch/>
        </p:blipFill>
        <p:spPr bwMode="auto">
          <a:xfrm>
            <a:off x="6661337" y="1881163"/>
            <a:ext cx="1782257" cy="118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idx="1"/>
          </p:nvPr>
        </p:nvSpPr>
        <p:spPr>
          <a:xfrm>
            <a:off x="488730" y="1687023"/>
            <a:ext cx="5785945" cy="2191294"/>
          </a:xfrm>
        </p:spPr>
        <p:txBody>
          <a:bodyPr>
            <a:normAutofit/>
          </a:bodyPr>
          <a:lstStyle/>
          <a:p>
            <a:r>
              <a:rPr lang="en-US" sz="2400" dirty="0"/>
              <a:t>Many would join</a:t>
            </a:r>
          </a:p>
          <a:p>
            <a:r>
              <a:rPr lang="en-US" sz="2400" dirty="0"/>
              <a:t>Appreciate support from Groups</a:t>
            </a:r>
          </a:p>
          <a:p>
            <a:r>
              <a:rPr lang="en-US" sz="2400" dirty="0"/>
              <a:t>Want to hear tips and trick from real WIC shoppers</a:t>
            </a:r>
          </a:p>
          <a:p>
            <a:pPr marL="0" indent="0">
              <a:buNone/>
            </a:pP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8FE32F3D-A49F-44AB-BDEB-E4681811035C}"/>
              </a:ext>
            </a:extLst>
          </p:cNvPr>
          <p:cNvSpPr txBox="1"/>
          <p:nvPr/>
        </p:nvSpPr>
        <p:spPr>
          <a:xfrm>
            <a:off x="422548" y="3794657"/>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7959385" y="509314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2" name="TextBox 11"/>
          <p:cNvSpPr txBox="1"/>
          <p:nvPr/>
        </p:nvSpPr>
        <p:spPr>
          <a:xfrm>
            <a:off x="905149" y="4112452"/>
            <a:ext cx="7103735" cy="1969770"/>
          </a:xfrm>
          <a:prstGeom prst="rect">
            <a:avLst/>
          </a:prstGeom>
          <a:noFill/>
        </p:spPr>
        <p:txBody>
          <a:bodyPr wrap="square" rtlCol="0">
            <a:spAutoFit/>
          </a:bodyPr>
          <a:lstStyle/>
          <a:p>
            <a:r>
              <a:rPr lang="en-US" i="1" dirty="0"/>
              <a:t>Just because it’s a real person, you can kind of talk to them. I’m constantly in a group and kind of checking comments and trying to see what little tips and tricks I see and I go and try them. So it’d probably be an easier, kind of fast way to get information as well. I'm always on Facebook. I can catch that better than taking the time to go read something else. </a:t>
            </a:r>
          </a:p>
          <a:p>
            <a:pPr algn="r"/>
            <a:r>
              <a:rPr lang="en-US" sz="1400" b="1" dirty="0">
                <a:solidFill>
                  <a:schemeClr val="accent1"/>
                </a:solidFill>
              </a:rPr>
              <a:t>—English-Speaking Interviewee</a:t>
            </a:r>
          </a:p>
        </p:txBody>
      </p:sp>
      <p:pic>
        <p:nvPicPr>
          <p:cNvPr id="3" name="Just because it's a real person.mp3">
            <a:hlinkClick r:id="" action="ppaction://media"/>
            <a:extLst>
              <a:ext uri="{FF2B5EF4-FFF2-40B4-BE49-F238E27FC236}">
                <a16:creationId xmlns:a16="http://schemas.microsoft.com/office/drawing/2014/main" id="{9AECA97C-CE4D-C94F-90D0-6FE96D3D8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548" y="5856816"/>
            <a:ext cx="812800" cy="812800"/>
          </a:xfrm>
          <a:prstGeom prst="rect">
            <a:avLst/>
          </a:prstGeom>
        </p:spPr>
      </p:pic>
    </p:spTree>
    <p:extLst>
      <p:ext uri="{BB962C8B-B14F-4D97-AF65-F5344CB8AC3E}">
        <p14:creationId xmlns:p14="http://schemas.microsoft.com/office/powerpoint/2010/main" val="33066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075" y="4170295"/>
            <a:ext cx="3558537" cy="2418121"/>
          </a:xfrm>
        </p:spPr>
        <p:txBody>
          <a:bodyPr vert="horz" lIns="91440" tIns="45720" rIns="91440" bIns="45720" rtlCol="0" anchor="t">
            <a:normAutofit lnSpcReduction="10000"/>
          </a:bodyPr>
          <a:lstStyle/>
          <a:p>
            <a:r>
              <a:rPr lang="en-US" dirty="0"/>
              <a:t>Training varied widely</a:t>
            </a:r>
          </a:p>
          <a:p>
            <a:r>
              <a:rPr lang="en-US" dirty="0"/>
              <a:t>Some were never trained, as in 2015</a:t>
            </a:r>
          </a:p>
          <a:p>
            <a:r>
              <a:rPr lang="en-US" dirty="0"/>
              <a:t>Some expressed frustration with lack of training</a:t>
            </a:r>
          </a:p>
        </p:txBody>
      </p:sp>
      <p:sp>
        <p:nvSpPr>
          <p:cNvPr id="6" name="TextBox 5">
            <a:extLst>
              <a:ext uri="{FF2B5EF4-FFF2-40B4-BE49-F238E27FC236}">
                <a16:creationId xmlns:a16="http://schemas.microsoft.com/office/drawing/2014/main" id="{8FE32F3D-A49F-44AB-BDEB-E4681811035C}"/>
              </a:ext>
            </a:extLst>
          </p:cNvPr>
          <p:cNvSpPr txBox="1"/>
          <p:nvPr/>
        </p:nvSpPr>
        <p:spPr>
          <a:xfrm>
            <a:off x="4165599" y="3826109"/>
            <a:ext cx="40809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540256" y="563347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4572000" y="4143904"/>
            <a:ext cx="4077440" cy="2523768"/>
          </a:xfrm>
          <a:prstGeom prst="rect">
            <a:avLst/>
          </a:prstGeom>
          <a:noFill/>
        </p:spPr>
        <p:txBody>
          <a:bodyPr wrap="square" rtlCol="0">
            <a:spAutoFit/>
          </a:bodyPr>
          <a:lstStyle/>
          <a:p>
            <a:r>
              <a:rPr lang="en-US" i="1" dirty="0"/>
              <a:t>I’d have to say a “B.” I didn’t get any training on shopping &amp; I’ve just self-taught myself. I was on WIC with my children so I understood, that each &amp; every one of my clients, if they’re new, I go over the book with them &amp; show them about cereals and all that stuff. </a:t>
            </a:r>
          </a:p>
          <a:p>
            <a:pPr algn="r"/>
            <a:r>
              <a:rPr lang="en-US" sz="1400" b="1" dirty="0">
                <a:solidFill>
                  <a:schemeClr val="accent1"/>
                </a:solidFill>
              </a:rPr>
              <a:t>—–Group Two</a:t>
            </a:r>
          </a:p>
        </p:txBody>
      </p:sp>
      <p:pic>
        <p:nvPicPr>
          <p:cNvPr id="9" name="Picture 8"/>
          <p:cNvPicPr/>
          <p:nvPr/>
        </p:nvPicPr>
        <p:blipFill rotWithShape="1">
          <a:blip r:embed="rId5" cstate="email">
            <a:extLst>
              <a:ext uri="{28A0092B-C50C-407E-A947-70E740481C1C}">
                <a14:useLocalDpi xmlns:a14="http://schemas.microsoft.com/office/drawing/2010/main" val="0"/>
              </a:ext>
            </a:extLst>
          </a:blip>
          <a:srcRect b="22885"/>
          <a:stretch/>
        </p:blipFill>
        <p:spPr bwMode="auto">
          <a:xfrm>
            <a:off x="1600200" y="543417"/>
            <a:ext cx="5943600" cy="2578156"/>
          </a:xfrm>
          <a:prstGeom prst="rect">
            <a:avLst/>
          </a:prstGeom>
          <a:noFill/>
          <a:ln>
            <a:noFill/>
          </a:ln>
        </p:spPr>
      </p:pic>
      <p:grpSp>
        <p:nvGrpSpPr>
          <p:cNvPr id="18" name="Group 17"/>
          <p:cNvGrpSpPr/>
          <p:nvPr/>
        </p:nvGrpSpPr>
        <p:grpSpPr>
          <a:xfrm>
            <a:off x="4419998" y="3137339"/>
            <a:ext cx="2664026" cy="157985"/>
            <a:chOff x="4419998" y="3137339"/>
            <a:chExt cx="2664026" cy="301186"/>
          </a:xfrm>
        </p:grpSpPr>
        <p:sp>
          <p:nvSpPr>
            <p:cNvPr id="13" name="L-Shape 12"/>
            <p:cNvSpPr/>
            <p:nvPr/>
          </p:nvSpPr>
          <p:spPr>
            <a:xfrm>
              <a:off x="4419998" y="3137339"/>
              <a:ext cx="1387365" cy="296921"/>
            </a:xfrm>
            <a:prstGeom prst="corner">
              <a:avLst>
                <a:gd name="adj1" fmla="val 22973"/>
                <a:gd name="adj2" fmla="val 20270"/>
              </a:avLst>
            </a:prstGeom>
            <a:solidFill>
              <a:srgbClr val="6D9600"/>
            </a:solidFill>
            <a:ln>
              <a:solidFill>
                <a:srgbClr val="6D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p:cNvSpPr/>
            <p:nvPr/>
          </p:nvSpPr>
          <p:spPr>
            <a:xfrm flipH="1">
              <a:off x="5696659" y="3141604"/>
              <a:ext cx="1387365" cy="296921"/>
            </a:xfrm>
            <a:prstGeom prst="corner">
              <a:avLst>
                <a:gd name="adj1" fmla="val 22973"/>
                <a:gd name="adj2" fmla="val 20270"/>
              </a:avLst>
            </a:prstGeom>
            <a:solidFill>
              <a:srgbClr val="6D9600"/>
            </a:solidFill>
            <a:ln>
              <a:solidFill>
                <a:srgbClr val="6D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093852" y="3132079"/>
            <a:ext cx="1445125" cy="157985"/>
            <a:chOff x="2217677" y="3132079"/>
            <a:chExt cx="1445125" cy="301186"/>
          </a:xfrm>
        </p:grpSpPr>
        <p:sp>
          <p:nvSpPr>
            <p:cNvPr id="15" name="L-Shape 14"/>
            <p:cNvSpPr/>
            <p:nvPr/>
          </p:nvSpPr>
          <p:spPr>
            <a:xfrm>
              <a:off x="2217677" y="3132079"/>
              <a:ext cx="1387365" cy="296921"/>
            </a:xfrm>
            <a:prstGeom prst="corner">
              <a:avLst>
                <a:gd name="adj1" fmla="val 22973"/>
                <a:gd name="adj2" fmla="val 20270"/>
              </a:avLst>
            </a:prstGeom>
            <a:solidFill>
              <a:srgbClr val="6D9600"/>
            </a:solidFill>
            <a:ln>
              <a:solidFill>
                <a:srgbClr val="6D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Shape 15"/>
            <p:cNvSpPr/>
            <p:nvPr/>
          </p:nvSpPr>
          <p:spPr>
            <a:xfrm flipH="1">
              <a:off x="2275437" y="3136344"/>
              <a:ext cx="1387365" cy="296921"/>
            </a:xfrm>
            <a:prstGeom prst="corner">
              <a:avLst>
                <a:gd name="adj1" fmla="val 22973"/>
                <a:gd name="adj2" fmla="val 20270"/>
              </a:avLst>
            </a:prstGeom>
            <a:solidFill>
              <a:srgbClr val="6D9600"/>
            </a:solidFill>
            <a:ln>
              <a:solidFill>
                <a:srgbClr val="6D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p:cNvSpPr txBox="1">
            <a:spLocks/>
          </p:cNvSpPr>
          <p:nvPr/>
        </p:nvSpPr>
        <p:spPr>
          <a:xfrm>
            <a:off x="2031727" y="3337099"/>
            <a:ext cx="1737170" cy="612971"/>
          </a:xfrm>
          <a:prstGeom prst="rect">
            <a:avLst/>
          </a:prstGeom>
        </p:spPr>
        <p:txBody>
          <a:bodyPr vert="horz" lIns="91440" tIns="45720" rIns="91440" bIns="45720" rtlCol="0" anchor="t">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b="1" dirty="0">
                <a:solidFill>
                  <a:srgbClr val="6D9600"/>
                </a:solidFill>
              </a:rPr>
              <a:t>Half of staff</a:t>
            </a:r>
          </a:p>
        </p:txBody>
      </p:sp>
      <p:sp>
        <p:nvSpPr>
          <p:cNvPr id="20" name="Content Placeholder 2"/>
          <p:cNvSpPr txBox="1">
            <a:spLocks/>
          </p:cNvSpPr>
          <p:nvPr/>
        </p:nvSpPr>
        <p:spPr>
          <a:xfrm>
            <a:off x="4996829" y="3331839"/>
            <a:ext cx="1737170" cy="612971"/>
          </a:xfrm>
          <a:prstGeom prst="rect">
            <a:avLst/>
          </a:prstGeom>
        </p:spPr>
        <p:txBody>
          <a:bodyPr vert="horz" lIns="91440" tIns="45720" rIns="91440" bIns="45720" rtlCol="0" anchor="t">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b="1" dirty="0">
                <a:solidFill>
                  <a:srgbClr val="6D9600"/>
                </a:solidFill>
              </a:rPr>
              <a:t>Half of staff</a:t>
            </a:r>
          </a:p>
        </p:txBody>
      </p:sp>
      <p:pic>
        <p:nvPicPr>
          <p:cNvPr id="2" name="I'd have to say a B.mp3">
            <a:hlinkClick r:id="" action="ppaction://media"/>
            <a:extLst>
              <a:ext uri="{FF2B5EF4-FFF2-40B4-BE49-F238E27FC236}">
                <a16:creationId xmlns:a16="http://schemas.microsoft.com/office/drawing/2014/main" id="{490CBFA4-5E11-7F4B-87CC-07A9B7C3DE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36809" y="4556973"/>
            <a:ext cx="812800" cy="812800"/>
          </a:xfrm>
          <a:prstGeom prst="rect">
            <a:avLst/>
          </a:prstGeom>
        </p:spPr>
      </p:pic>
    </p:spTree>
    <p:extLst>
      <p:ext uri="{BB962C8B-B14F-4D97-AF65-F5344CB8AC3E}">
        <p14:creationId xmlns:p14="http://schemas.microsoft.com/office/powerpoint/2010/main" val="31805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394">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Leftover Food Benefits</a:t>
            </a:r>
          </a:p>
        </p:txBody>
      </p:sp>
      <p:sp>
        <p:nvSpPr>
          <p:cNvPr id="3" name="Content Placeholder 2"/>
          <p:cNvSpPr>
            <a:spLocks noGrp="1"/>
          </p:cNvSpPr>
          <p:nvPr>
            <p:ph idx="1"/>
          </p:nvPr>
        </p:nvSpPr>
        <p:spPr>
          <a:xfrm>
            <a:off x="457199" y="1578913"/>
            <a:ext cx="7910827" cy="4837653"/>
          </a:xfrm>
        </p:spPr>
        <p:txBody>
          <a:bodyPr>
            <a:normAutofit/>
          </a:bodyPr>
          <a:lstStyle/>
          <a:p>
            <a:r>
              <a:rPr lang="en-US" dirty="0"/>
              <a:t>Many have benefits left each month</a:t>
            </a:r>
          </a:p>
          <a:p>
            <a:r>
              <a:rPr lang="en-US" dirty="0"/>
              <a:t>Those who do not go to the WIC store</a:t>
            </a:r>
          </a:p>
          <a:p>
            <a:r>
              <a:rPr lang="en-US" dirty="0"/>
              <a:t>Several have benefits left because they do not eat the quantity given</a:t>
            </a:r>
          </a:p>
          <a:p>
            <a:r>
              <a:rPr lang="en-US" dirty="0"/>
              <a:t>A few have benefits left because they can’t find the approved brand or size</a:t>
            </a:r>
          </a:p>
        </p:txBody>
      </p:sp>
      <p:grpSp>
        <p:nvGrpSpPr>
          <p:cNvPr id="9" name="Group 8"/>
          <p:cNvGrpSpPr/>
          <p:nvPr/>
        </p:nvGrpSpPr>
        <p:grpSpPr>
          <a:xfrm>
            <a:off x="6319125" y="4128770"/>
            <a:ext cx="2048902" cy="2332935"/>
            <a:chOff x="5947881" y="1035643"/>
            <a:chExt cx="2281104" cy="2597327"/>
          </a:xfrm>
        </p:grpSpPr>
        <p:pic>
          <p:nvPicPr>
            <p:cNvPr id="10" name="Picture 4" descr="Milk, bottle, carton, container, dairy, line-icon, milk-carton icon -  Download on Iconfinder"/>
            <p:cNvPicPr>
              <a:picLocks noChangeAspect="1" noChangeArrowheads="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l="15398" r="14764"/>
            <a:stretch/>
          </p:blipFill>
          <p:spPr bwMode="auto">
            <a:xfrm rot="20578429">
              <a:off x="6490383" y="1035643"/>
              <a:ext cx="568451" cy="825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915034">
              <a:off x="7313456" y="1211536"/>
              <a:ext cx="890843" cy="720143"/>
            </a:xfrm>
            <a:prstGeom prst="rect">
              <a:avLst/>
            </a:prstGeom>
          </p:spPr>
        </p:pic>
        <p:pic>
          <p:nvPicPr>
            <p:cNvPr id="12" name="Picture 11"/>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47881" y="1778036"/>
              <a:ext cx="2281104" cy="1854934"/>
            </a:xfrm>
            <a:prstGeom prst="rect">
              <a:avLst/>
            </a:prstGeom>
          </p:spPr>
        </p:pic>
      </p:grpSp>
    </p:spTree>
    <p:extLst>
      <p:ext uri="{BB962C8B-B14F-4D97-AF65-F5344CB8AC3E}">
        <p14:creationId xmlns:p14="http://schemas.microsoft.com/office/powerpoint/2010/main" val="10948083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Baby Food: Jars vs Fresh </a:t>
            </a:r>
          </a:p>
        </p:txBody>
      </p:sp>
      <p:sp>
        <p:nvSpPr>
          <p:cNvPr id="9" name="Content Placeholder 2"/>
          <p:cNvSpPr>
            <a:spLocks noGrp="1"/>
          </p:cNvSpPr>
          <p:nvPr>
            <p:ph idx="1"/>
          </p:nvPr>
        </p:nvSpPr>
        <p:spPr>
          <a:xfrm>
            <a:off x="488731" y="1687022"/>
            <a:ext cx="5470636" cy="2819985"/>
          </a:xfrm>
        </p:spPr>
        <p:txBody>
          <a:bodyPr>
            <a:normAutofit/>
          </a:bodyPr>
          <a:lstStyle/>
          <a:p>
            <a:r>
              <a:rPr lang="en-US" sz="2400" dirty="0"/>
              <a:t>Most frequent response = “half and half”</a:t>
            </a:r>
          </a:p>
          <a:p>
            <a:r>
              <a:rPr lang="en-US" sz="2400" dirty="0"/>
              <a:t>Want more benefits for fresh fruits &amp; veggies, but convenient to have some jars</a:t>
            </a:r>
          </a:p>
          <a:p>
            <a:r>
              <a:rPr lang="en-US" sz="2400" dirty="0"/>
              <a:t>Give clients the option</a:t>
            </a:r>
          </a:p>
          <a:p>
            <a:endParaRPr lang="en-US" sz="2400" dirty="0"/>
          </a:p>
          <a:p>
            <a:pPr marL="0" indent="0">
              <a:buNone/>
            </a:pP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8FE32F3D-A49F-44AB-BDEB-E4681811035C}"/>
              </a:ext>
            </a:extLst>
          </p:cNvPr>
          <p:cNvSpPr txBox="1"/>
          <p:nvPr/>
        </p:nvSpPr>
        <p:spPr>
          <a:xfrm>
            <a:off x="422548" y="4507008"/>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7959385" y="547153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2" name="TextBox 11"/>
          <p:cNvSpPr txBox="1"/>
          <p:nvPr/>
        </p:nvSpPr>
        <p:spPr>
          <a:xfrm>
            <a:off x="905149" y="4824803"/>
            <a:ext cx="7103735" cy="1692771"/>
          </a:xfrm>
          <a:prstGeom prst="rect">
            <a:avLst/>
          </a:prstGeom>
          <a:noFill/>
        </p:spPr>
        <p:txBody>
          <a:bodyPr wrap="square" rtlCol="0">
            <a:spAutoFit/>
          </a:bodyPr>
          <a:lstStyle/>
          <a:p>
            <a:r>
              <a:rPr lang="en-US" i="1" dirty="0"/>
              <a:t>I think that maybe it should be an option for the mom to choose because it might not be something that everybody is into or interested in or have the time for. I have one kid now and I can actually take time and prepare his meals but if you maybe have four kids and everyone has a different need.</a:t>
            </a:r>
          </a:p>
          <a:p>
            <a:pPr algn="r"/>
            <a:r>
              <a:rPr lang="en-US" sz="1400" b="1" dirty="0">
                <a:solidFill>
                  <a:schemeClr val="accent1"/>
                </a:solidFill>
              </a:rPr>
              <a:t>—English-Speaking Interviewee</a:t>
            </a:r>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86322" y="1598653"/>
            <a:ext cx="1873041" cy="28205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 think that maybe it should be an option for the mom.mp3">
            <a:hlinkClick r:id="" action="ppaction://media"/>
            <a:extLst>
              <a:ext uri="{FF2B5EF4-FFF2-40B4-BE49-F238E27FC236}">
                <a16:creationId xmlns:a16="http://schemas.microsoft.com/office/drawing/2014/main" id="{F25CF3CE-8854-5A42-8427-3DC37ECBE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000" y="5168727"/>
            <a:ext cx="812800" cy="812800"/>
          </a:xfrm>
          <a:prstGeom prst="rect">
            <a:avLst/>
          </a:prstGeom>
        </p:spPr>
      </p:pic>
    </p:spTree>
    <p:extLst>
      <p:ext uri="{BB962C8B-B14F-4D97-AF65-F5344CB8AC3E}">
        <p14:creationId xmlns:p14="http://schemas.microsoft.com/office/powerpoint/2010/main" val="41488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New WIC Foods</a:t>
            </a:r>
          </a:p>
        </p:txBody>
      </p:sp>
      <p:sp>
        <p:nvSpPr>
          <p:cNvPr id="3" name="Content Placeholder 2"/>
          <p:cNvSpPr>
            <a:spLocks noGrp="1"/>
          </p:cNvSpPr>
          <p:nvPr>
            <p:ph idx="1"/>
          </p:nvPr>
        </p:nvSpPr>
        <p:spPr>
          <a:xfrm>
            <a:off x="772506" y="3343135"/>
            <a:ext cx="1982102" cy="519401"/>
          </a:xfrm>
        </p:spPr>
        <p:txBody>
          <a:bodyPr>
            <a:noAutofit/>
          </a:bodyPr>
          <a:lstStyle/>
          <a:p>
            <a:pPr marL="0" indent="0" algn="ctr">
              <a:buNone/>
            </a:pPr>
            <a:r>
              <a:rPr lang="en-US" sz="2200" dirty="0"/>
              <a:t>Greek Yogurt</a:t>
            </a:r>
          </a:p>
        </p:txBody>
      </p:sp>
      <p:sp>
        <p:nvSpPr>
          <p:cNvPr id="4" name="AutoShape 2" descr="Image result for breast pump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Content Placeholder 2"/>
          <p:cNvSpPr txBox="1">
            <a:spLocks/>
          </p:cNvSpPr>
          <p:nvPr/>
        </p:nvSpPr>
        <p:spPr>
          <a:xfrm>
            <a:off x="3247696" y="3367158"/>
            <a:ext cx="2131838" cy="49537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2200" dirty="0"/>
              <a:t>Swiss Cheese</a:t>
            </a:r>
          </a:p>
        </p:txBody>
      </p:sp>
      <p:sp>
        <p:nvSpPr>
          <p:cNvPr id="14" name="Content Placeholder 2"/>
          <p:cNvSpPr txBox="1">
            <a:spLocks/>
          </p:cNvSpPr>
          <p:nvPr/>
        </p:nvSpPr>
        <p:spPr>
          <a:xfrm>
            <a:off x="5785938" y="3353747"/>
            <a:ext cx="2685105" cy="663645"/>
          </a:xfrm>
          <a:prstGeom prst="rect">
            <a:avLst/>
          </a:prstGeom>
        </p:spPr>
        <p:txBody>
          <a:bodyPr vert="horz" lIns="91440" tIns="45720" rIns="91440" bIns="45720" rtlCol="0">
            <a:no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2200" dirty="0"/>
              <a:t>Muenster Cheese</a:t>
            </a:r>
          </a:p>
        </p:txBody>
      </p:sp>
      <p:sp>
        <p:nvSpPr>
          <p:cNvPr id="21" name="Rectangle 20"/>
          <p:cNvSpPr/>
          <p:nvPr/>
        </p:nvSpPr>
        <p:spPr>
          <a:xfrm>
            <a:off x="1423506" y="4181020"/>
            <a:ext cx="6129819" cy="830997"/>
          </a:xfrm>
          <a:prstGeom prst="rect">
            <a:avLst/>
          </a:prstGeom>
          <a:solidFill>
            <a:schemeClr val="bg2"/>
          </a:solidFill>
          <a:ln w="50800">
            <a:solidFill>
              <a:srgbClr val="7EAD00"/>
            </a:solidFill>
          </a:ln>
        </p:spPr>
        <p:txBody>
          <a:bodyPr wrap="square" anchor="ctr">
            <a:spAutoFit/>
          </a:bodyPr>
          <a:lstStyle/>
          <a:p>
            <a:pPr algn="ctr"/>
            <a:r>
              <a:rPr lang="en-US" sz="2400" dirty="0"/>
              <a:t>Several did not know “Muenster” so they were neutral about it</a:t>
            </a:r>
          </a:p>
        </p:txBody>
      </p:sp>
      <p:sp>
        <p:nvSpPr>
          <p:cNvPr id="22" name="Freeform 69">
            <a:extLst>
              <a:ext uri="{FF2B5EF4-FFF2-40B4-BE49-F238E27FC236}">
                <a16:creationId xmlns:a16="http://schemas.microsoft.com/office/drawing/2014/main" id="{63D7B2D5-E5AA-4061-97F3-BD65BD96C7E4}"/>
              </a:ext>
            </a:extLst>
          </p:cNvPr>
          <p:cNvSpPr>
            <a:spLocks noChangeArrowheads="1"/>
          </p:cNvSpPr>
          <p:nvPr/>
        </p:nvSpPr>
        <p:spPr bwMode="auto">
          <a:xfrm>
            <a:off x="3873269" y="1441751"/>
            <a:ext cx="800896" cy="1568422"/>
          </a:xfrm>
          <a:custGeom>
            <a:avLst/>
            <a:gdLst>
              <a:gd name="T0" fmla="*/ 2147483646 w 422"/>
              <a:gd name="T1" fmla="*/ 2147483646 h 831"/>
              <a:gd name="T2" fmla="*/ 2147483646 w 422"/>
              <a:gd name="T3" fmla="*/ 2147483646 h 831"/>
              <a:gd name="T4" fmla="*/ 2147483646 w 422"/>
              <a:gd name="T5" fmla="*/ 2147483646 h 831"/>
              <a:gd name="T6" fmla="*/ 2147483646 w 422"/>
              <a:gd name="T7" fmla="*/ 2147483646 h 831"/>
              <a:gd name="T8" fmla="*/ 2147483646 w 422"/>
              <a:gd name="T9" fmla="*/ 2147483646 h 831"/>
              <a:gd name="T10" fmla="*/ 2147483646 w 422"/>
              <a:gd name="T11" fmla="*/ 2147483646 h 831"/>
              <a:gd name="T12" fmla="*/ 2147483646 w 422"/>
              <a:gd name="T13" fmla="*/ 2147483646 h 831"/>
              <a:gd name="T14" fmla="*/ 2147483646 w 422"/>
              <a:gd name="T15" fmla="*/ 2147483646 h 831"/>
              <a:gd name="T16" fmla="*/ 2147483646 w 422"/>
              <a:gd name="T17" fmla="*/ 2147483646 h 831"/>
              <a:gd name="T18" fmla="*/ 2147483646 w 422"/>
              <a:gd name="T19" fmla="*/ 2147483646 h 831"/>
              <a:gd name="T20" fmla="*/ 2147483646 w 422"/>
              <a:gd name="T21" fmla="*/ 2147483646 h 831"/>
              <a:gd name="T22" fmla="*/ 2147483646 w 422"/>
              <a:gd name="T23" fmla="*/ 2147483646 h 831"/>
              <a:gd name="T24" fmla="*/ 2147483646 w 422"/>
              <a:gd name="T25" fmla="*/ 2147483646 h 831"/>
              <a:gd name="T26" fmla="*/ 2147483646 w 422"/>
              <a:gd name="T27" fmla="*/ 2147483646 h 831"/>
              <a:gd name="T28" fmla="*/ 2147483646 w 422"/>
              <a:gd name="T29" fmla="*/ 2147483646 h 831"/>
              <a:gd name="T30" fmla="*/ 2147483646 w 422"/>
              <a:gd name="T31" fmla="*/ 2147483646 h 831"/>
              <a:gd name="T32" fmla="*/ 2147483646 w 422"/>
              <a:gd name="T33" fmla="*/ 2147483646 h 831"/>
              <a:gd name="T34" fmla="*/ 2147483646 w 422"/>
              <a:gd name="T35" fmla="*/ 2147483646 h 831"/>
              <a:gd name="T36" fmla="*/ 2147483646 w 422"/>
              <a:gd name="T37" fmla="*/ 2147483646 h 831"/>
              <a:gd name="T38" fmla="*/ 2147483646 w 422"/>
              <a:gd name="T39" fmla="*/ 2147483646 h 831"/>
              <a:gd name="T40" fmla="*/ 2147483646 w 422"/>
              <a:gd name="T41" fmla="*/ 2147483646 h 831"/>
              <a:gd name="T42" fmla="*/ 2147483646 w 422"/>
              <a:gd name="T43" fmla="*/ 2147483646 h 831"/>
              <a:gd name="T44" fmla="*/ 2147483646 w 422"/>
              <a:gd name="T45" fmla="*/ 2147483646 h 831"/>
              <a:gd name="T46" fmla="*/ 2147483646 w 422"/>
              <a:gd name="T47" fmla="*/ 2147483646 h 831"/>
              <a:gd name="T48" fmla="*/ 2147483646 w 422"/>
              <a:gd name="T49" fmla="*/ 2147483646 h 831"/>
              <a:gd name="T50" fmla="*/ 2147483646 w 422"/>
              <a:gd name="T51" fmla="*/ 2147483646 h 831"/>
              <a:gd name="T52" fmla="*/ 2147483646 w 422"/>
              <a:gd name="T53" fmla="*/ 2147483646 h 831"/>
              <a:gd name="T54" fmla="*/ 2147483646 w 422"/>
              <a:gd name="T55" fmla="*/ 2147483646 h 831"/>
              <a:gd name="T56" fmla="*/ 2147483646 w 422"/>
              <a:gd name="T57" fmla="*/ 2147483646 h 831"/>
              <a:gd name="T58" fmla="*/ 2147483646 w 422"/>
              <a:gd name="T59" fmla="*/ 2147483646 h 831"/>
              <a:gd name="T60" fmla="*/ 2147483646 w 422"/>
              <a:gd name="T61" fmla="*/ 2147483646 h 831"/>
              <a:gd name="T62" fmla="*/ 2147483646 w 422"/>
              <a:gd name="T63" fmla="*/ 2147483646 h 831"/>
              <a:gd name="T64" fmla="*/ 2147483646 w 422"/>
              <a:gd name="T65" fmla="*/ 2147483646 h 831"/>
              <a:gd name="T66" fmla="*/ 2147483646 w 422"/>
              <a:gd name="T67" fmla="*/ 2147483646 h 831"/>
              <a:gd name="T68" fmla="*/ 2147483646 w 422"/>
              <a:gd name="T69" fmla="*/ 2147483646 h 831"/>
              <a:gd name="T70" fmla="*/ 2147483646 w 422"/>
              <a:gd name="T71" fmla="*/ 2147483646 h 831"/>
              <a:gd name="T72" fmla="*/ 2147483646 w 422"/>
              <a:gd name="T73" fmla="*/ 2147483646 h 831"/>
              <a:gd name="T74" fmla="*/ 2147483646 w 422"/>
              <a:gd name="T75" fmla="*/ 2147483646 h 831"/>
              <a:gd name="T76" fmla="*/ 2147483646 w 422"/>
              <a:gd name="T77" fmla="*/ 2147483646 h 831"/>
              <a:gd name="T78" fmla="*/ 2147483646 w 422"/>
              <a:gd name="T79" fmla="*/ 2147483646 h 831"/>
              <a:gd name="T80" fmla="*/ 2147483646 w 422"/>
              <a:gd name="T81" fmla="*/ 2147483646 h 831"/>
              <a:gd name="T82" fmla="*/ 2147483646 w 422"/>
              <a:gd name="T83" fmla="*/ 2147483646 h 831"/>
              <a:gd name="T84" fmla="*/ 2147483646 w 422"/>
              <a:gd name="T85" fmla="*/ 2147483646 h 831"/>
              <a:gd name="T86" fmla="*/ 2147483646 w 422"/>
              <a:gd name="T87" fmla="*/ 2147483646 h 831"/>
              <a:gd name="T88" fmla="*/ 2147483646 w 422"/>
              <a:gd name="T89" fmla="*/ 2147483646 h 831"/>
              <a:gd name="T90" fmla="*/ 2147483646 w 422"/>
              <a:gd name="T91" fmla="*/ 2147483646 h 831"/>
              <a:gd name="T92" fmla="*/ 2147483646 w 422"/>
              <a:gd name="T93" fmla="*/ 2147483646 h 831"/>
              <a:gd name="T94" fmla="*/ 2147483646 w 422"/>
              <a:gd name="T95" fmla="*/ 2147483646 h 831"/>
              <a:gd name="T96" fmla="*/ 2147483646 w 422"/>
              <a:gd name="T97" fmla="*/ 2147483646 h 831"/>
              <a:gd name="T98" fmla="*/ 2147483646 w 422"/>
              <a:gd name="T99" fmla="*/ 2147483646 h 831"/>
              <a:gd name="T100" fmla="*/ 2147483646 w 422"/>
              <a:gd name="T101" fmla="*/ 2147483646 h 831"/>
              <a:gd name="T102" fmla="*/ 2147483646 w 422"/>
              <a:gd name="T103" fmla="*/ 2147483646 h 831"/>
              <a:gd name="T104" fmla="*/ 2147483646 w 422"/>
              <a:gd name="T105" fmla="*/ 2147483646 h 831"/>
              <a:gd name="T106" fmla="*/ 2147483646 w 422"/>
              <a:gd name="T107" fmla="*/ 2147483646 h 831"/>
              <a:gd name="T108" fmla="*/ 2147483646 w 422"/>
              <a:gd name="T109" fmla="*/ 2147483646 h 831"/>
              <a:gd name="T110" fmla="*/ 0 w 422"/>
              <a:gd name="T111" fmla="*/ 2147483646 h 831"/>
              <a:gd name="T112" fmla="*/ 2147483646 w 422"/>
              <a:gd name="T113" fmla="*/ 2147483646 h 831"/>
              <a:gd name="T114" fmla="*/ 2147483646 w 422"/>
              <a:gd name="T115" fmla="*/ 2147483646 h 831"/>
              <a:gd name="T116" fmla="*/ 2147483646 w 422"/>
              <a:gd name="T117" fmla="*/ 2147483646 h 831"/>
              <a:gd name="T118" fmla="*/ 2147483646 w 422"/>
              <a:gd name="T119" fmla="*/ 2147483646 h 831"/>
              <a:gd name="T120" fmla="*/ 2147483646 w 422"/>
              <a:gd name="T121" fmla="*/ 2147483646 h 831"/>
              <a:gd name="T122" fmla="*/ 2147483646 w 422"/>
              <a:gd name="T123" fmla="*/ 2147483646 h 831"/>
              <a:gd name="T124" fmla="*/ 2147483646 w 422"/>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2" h="831">
                <a:moveTo>
                  <a:pt x="226" y="306"/>
                </a:moveTo>
                <a:lnTo>
                  <a:pt x="226" y="306"/>
                </a:lnTo>
                <a:cubicBezTo>
                  <a:pt x="226" y="306"/>
                  <a:pt x="235" y="329"/>
                  <a:pt x="240" y="333"/>
                </a:cubicBezTo>
                <a:cubicBezTo>
                  <a:pt x="240" y="315"/>
                  <a:pt x="231" y="298"/>
                  <a:pt x="222" y="280"/>
                </a:cubicBezTo>
                <a:cubicBezTo>
                  <a:pt x="213" y="262"/>
                  <a:pt x="204" y="249"/>
                  <a:pt x="200" y="227"/>
                </a:cubicBezTo>
                <a:cubicBezTo>
                  <a:pt x="177" y="204"/>
                  <a:pt x="169" y="129"/>
                  <a:pt x="173" y="107"/>
                </a:cubicBezTo>
                <a:cubicBezTo>
                  <a:pt x="173" y="85"/>
                  <a:pt x="177" y="62"/>
                  <a:pt x="182" y="49"/>
                </a:cubicBezTo>
                <a:cubicBezTo>
                  <a:pt x="200" y="5"/>
                  <a:pt x="257" y="0"/>
                  <a:pt x="288" y="27"/>
                </a:cubicBezTo>
                <a:cubicBezTo>
                  <a:pt x="306" y="40"/>
                  <a:pt x="319" y="98"/>
                  <a:pt x="324" y="138"/>
                </a:cubicBezTo>
                <a:cubicBezTo>
                  <a:pt x="328" y="164"/>
                  <a:pt x="333" y="187"/>
                  <a:pt x="333" y="213"/>
                </a:cubicBezTo>
                <a:cubicBezTo>
                  <a:pt x="333" y="249"/>
                  <a:pt x="355" y="284"/>
                  <a:pt x="368" y="320"/>
                </a:cubicBezTo>
                <a:cubicBezTo>
                  <a:pt x="390" y="360"/>
                  <a:pt x="417" y="400"/>
                  <a:pt x="421" y="448"/>
                </a:cubicBezTo>
                <a:cubicBezTo>
                  <a:pt x="421" y="479"/>
                  <a:pt x="417" y="528"/>
                  <a:pt x="399" y="550"/>
                </a:cubicBezTo>
                <a:cubicBezTo>
                  <a:pt x="399" y="537"/>
                  <a:pt x="390" y="515"/>
                  <a:pt x="381" y="511"/>
                </a:cubicBezTo>
                <a:cubicBezTo>
                  <a:pt x="413" y="479"/>
                  <a:pt x="404" y="408"/>
                  <a:pt x="368" y="382"/>
                </a:cubicBezTo>
                <a:cubicBezTo>
                  <a:pt x="346" y="364"/>
                  <a:pt x="315" y="355"/>
                  <a:pt x="288" y="346"/>
                </a:cubicBezTo>
                <a:cubicBezTo>
                  <a:pt x="253" y="342"/>
                  <a:pt x="177" y="333"/>
                  <a:pt x="138" y="351"/>
                </a:cubicBezTo>
                <a:cubicBezTo>
                  <a:pt x="151" y="346"/>
                  <a:pt x="177" y="346"/>
                  <a:pt x="191" y="346"/>
                </a:cubicBezTo>
                <a:cubicBezTo>
                  <a:pt x="204" y="346"/>
                  <a:pt x="244" y="351"/>
                  <a:pt x="271" y="355"/>
                </a:cubicBezTo>
                <a:cubicBezTo>
                  <a:pt x="293" y="360"/>
                  <a:pt x="319" y="364"/>
                  <a:pt x="351" y="377"/>
                </a:cubicBezTo>
                <a:cubicBezTo>
                  <a:pt x="364" y="382"/>
                  <a:pt x="373" y="395"/>
                  <a:pt x="381" y="408"/>
                </a:cubicBezTo>
                <a:cubicBezTo>
                  <a:pt x="395" y="435"/>
                  <a:pt x="395" y="479"/>
                  <a:pt x="381" y="493"/>
                </a:cubicBezTo>
                <a:cubicBezTo>
                  <a:pt x="377" y="497"/>
                  <a:pt x="359" y="497"/>
                  <a:pt x="342" y="497"/>
                </a:cubicBezTo>
                <a:cubicBezTo>
                  <a:pt x="319" y="497"/>
                  <a:pt x="302" y="502"/>
                  <a:pt x="293" y="497"/>
                </a:cubicBezTo>
                <a:cubicBezTo>
                  <a:pt x="266" y="497"/>
                  <a:pt x="240" y="493"/>
                  <a:pt x="222" y="488"/>
                </a:cubicBezTo>
                <a:cubicBezTo>
                  <a:pt x="186" y="484"/>
                  <a:pt x="155" y="484"/>
                  <a:pt x="133" y="484"/>
                </a:cubicBezTo>
                <a:cubicBezTo>
                  <a:pt x="182" y="502"/>
                  <a:pt x="235" y="497"/>
                  <a:pt x="284" y="506"/>
                </a:cubicBezTo>
                <a:cubicBezTo>
                  <a:pt x="306" y="511"/>
                  <a:pt x="355" y="502"/>
                  <a:pt x="368" y="511"/>
                </a:cubicBezTo>
                <a:cubicBezTo>
                  <a:pt x="395" y="524"/>
                  <a:pt x="399" y="555"/>
                  <a:pt x="381" y="590"/>
                </a:cubicBezTo>
                <a:cubicBezTo>
                  <a:pt x="377" y="599"/>
                  <a:pt x="377" y="608"/>
                  <a:pt x="368" y="608"/>
                </a:cubicBezTo>
                <a:cubicBezTo>
                  <a:pt x="355" y="612"/>
                  <a:pt x="337" y="617"/>
                  <a:pt x="333" y="617"/>
                </a:cubicBezTo>
                <a:cubicBezTo>
                  <a:pt x="315" y="626"/>
                  <a:pt x="306" y="626"/>
                  <a:pt x="297" y="630"/>
                </a:cubicBezTo>
                <a:cubicBezTo>
                  <a:pt x="275" y="630"/>
                  <a:pt x="222" y="626"/>
                  <a:pt x="213" y="626"/>
                </a:cubicBezTo>
                <a:cubicBezTo>
                  <a:pt x="191" y="626"/>
                  <a:pt x="133" y="604"/>
                  <a:pt x="111" y="595"/>
                </a:cubicBezTo>
                <a:cubicBezTo>
                  <a:pt x="129" y="608"/>
                  <a:pt x="191" y="635"/>
                  <a:pt x="213" y="635"/>
                </a:cubicBezTo>
                <a:cubicBezTo>
                  <a:pt x="235" y="635"/>
                  <a:pt x="271" y="639"/>
                  <a:pt x="293" y="639"/>
                </a:cubicBezTo>
                <a:cubicBezTo>
                  <a:pt x="306" y="639"/>
                  <a:pt x="328" y="635"/>
                  <a:pt x="346" y="626"/>
                </a:cubicBezTo>
                <a:cubicBezTo>
                  <a:pt x="359" y="621"/>
                  <a:pt x="373" y="621"/>
                  <a:pt x="381" y="612"/>
                </a:cubicBezTo>
                <a:cubicBezTo>
                  <a:pt x="395" y="626"/>
                  <a:pt x="404" y="657"/>
                  <a:pt x="395" y="679"/>
                </a:cubicBezTo>
                <a:cubicBezTo>
                  <a:pt x="390" y="710"/>
                  <a:pt x="346" y="728"/>
                  <a:pt x="333" y="732"/>
                </a:cubicBezTo>
                <a:cubicBezTo>
                  <a:pt x="284" y="737"/>
                  <a:pt x="240" y="737"/>
                  <a:pt x="191" y="728"/>
                </a:cubicBezTo>
                <a:cubicBezTo>
                  <a:pt x="173" y="723"/>
                  <a:pt x="155" y="719"/>
                  <a:pt x="129" y="715"/>
                </a:cubicBezTo>
                <a:cubicBezTo>
                  <a:pt x="151" y="719"/>
                  <a:pt x="160" y="728"/>
                  <a:pt x="177" y="732"/>
                </a:cubicBezTo>
                <a:cubicBezTo>
                  <a:pt x="200" y="737"/>
                  <a:pt x="244" y="746"/>
                  <a:pt x="297" y="741"/>
                </a:cubicBezTo>
                <a:cubicBezTo>
                  <a:pt x="324" y="741"/>
                  <a:pt x="359" y="746"/>
                  <a:pt x="386" y="710"/>
                </a:cubicBezTo>
                <a:cubicBezTo>
                  <a:pt x="395" y="737"/>
                  <a:pt x="395" y="763"/>
                  <a:pt x="386" y="777"/>
                </a:cubicBezTo>
                <a:cubicBezTo>
                  <a:pt x="377" y="799"/>
                  <a:pt x="359" y="803"/>
                  <a:pt x="337" y="812"/>
                </a:cubicBezTo>
                <a:cubicBezTo>
                  <a:pt x="328" y="817"/>
                  <a:pt x="310" y="825"/>
                  <a:pt x="293" y="830"/>
                </a:cubicBezTo>
                <a:cubicBezTo>
                  <a:pt x="275" y="830"/>
                  <a:pt x="253" y="830"/>
                  <a:pt x="222" y="825"/>
                </a:cubicBezTo>
                <a:cubicBezTo>
                  <a:pt x="191" y="817"/>
                  <a:pt x="160" y="808"/>
                  <a:pt x="129" y="799"/>
                </a:cubicBezTo>
                <a:cubicBezTo>
                  <a:pt x="106" y="794"/>
                  <a:pt x="93" y="781"/>
                  <a:pt x="84" y="763"/>
                </a:cubicBezTo>
                <a:cubicBezTo>
                  <a:pt x="80" y="750"/>
                  <a:pt x="71" y="728"/>
                  <a:pt x="67" y="715"/>
                </a:cubicBezTo>
                <a:cubicBezTo>
                  <a:pt x="71" y="715"/>
                  <a:pt x="84" y="719"/>
                  <a:pt x="89" y="719"/>
                </a:cubicBezTo>
                <a:cubicBezTo>
                  <a:pt x="36" y="688"/>
                  <a:pt x="18" y="639"/>
                  <a:pt x="22" y="590"/>
                </a:cubicBezTo>
                <a:cubicBezTo>
                  <a:pt x="31" y="595"/>
                  <a:pt x="44" y="599"/>
                  <a:pt x="53" y="599"/>
                </a:cubicBezTo>
                <a:cubicBezTo>
                  <a:pt x="22" y="586"/>
                  <a:pt x="0" y="568"/>
                  <a:pt x="0" y="533"/>
                </a:cubicBezTo>
                <a:cubicBezTo>
                  <a:pt x="0" y="515"/>
                  <a:pt x="9" y="497"/>
                  <a:pt x="18" y="488"/>
                </a:cubicBezTo>
                <a:cubicBezTo>
                  <a:pt x="22" y="479"/>
                  <a:pt x="31" y="475"/>
                  <a:pt x="36" y="471"/>
                </a:cubicBezTo>
                <a:cubicBezTo>
                  <a:pt x="44" y="466"/>
                  <a:pt x="58" y="471"/>
                  <a:pt x="80" y="479"/>
                </a:cubicBezTo>
                <a:cubicBezTo>
                  <a:pt x="58" y="466"/>
                  <a:pt x="44" y="462"/>
                  <a:pt x="40" y="444"/>
                </a:cubicBezTo>
                <a:cubicBezTo>
                  <a:pt x="27" y="417"/>
                  <a:pt x="40" y="369"/>
                  <a:pt x="67" y="360"/>
                </a:cubicBezTo>
                <a:cubicBezTo>
                  <a:pt x="98" y="346"/>
                  <a:pt x="138" y="329"/>
                  <a:pt x="169" y="333"/>
                </a:cubicBezTo>
                <a:cubicBezTo>
                  <a:pt x="186" y="324"/>
                  <a:pt x="209" y="311"/>
                  <a:pt x="226" y="306"/>
                </a:cubicBezTo>
              </a:path>
            </a:pathLst>
          </a:custGeom>
          <a:solidFill>
            <a:schemeClr val="accent1"/>
          </a:solidFill>
          <a:ln>
            <a:noFill/>
          </a:ln>
        </p:spPr>
        <p:txBody>
          <a:bodyPr wrap="none" anchor="ctr"/>
          <a:lstStyle/>
          <a:p>
            <a:pPr>
              <a:defRPr/>
            </a:pPr>
            <a:endParaRPr lang="en-US">
              <a:ea typeface="ＭＳ Ｐゴシック" panose="020B0600070205080204" pitchFamily="34" charset="-128"/>
            </a:endParaRPr>
          </a:p>
        </p:txBody>
      </p:sp>
      <p:sp>
        <p:nvSpPr>
          <p:cNvPr id="23" name="Freeform 69">
            <a:extLst>
              <a:ext uri="{FF2B5EF4-FFF2-40B4-BE49-F238E27FC236}">
                <a16:creationId xmlns:a16="http://schemas.microsoft.com/office/drawing/2014/main" id="{DE3E0E6E-3BFC-4AD7-A17E-F28D833094AD}"/>
              </a:ext>
            </a:extLst>
          </p:cNvPr>
          <p:cNvSpPr>
            <a:spLocks noChangeArrowheads="1"/>
          </p:cNvSpPr>
          <p:nvPr/>
        </p:nvSpPr>
        <p:spPr bwMode="auto">
          <a:xfrm rot="5400000">
            <a:off x="1426034" y="1681650"/>
            <a:ext cx="800896" cy="1568422"/>
          </a:xfrm>
          <a:custGeom>
            <a:avLst/>
            <a:gdLst>
              <a:gd name="T0" fmla="*/ 2147483646 w 422"/>
              <a:gd name="T1" fmla="*/ 2147483646 h 831"/>
              <a:gd name="T2" fmla="*/ 2147483646 w 422"/>
              <a:gd name="T3" fmla="*/ 2147483646 h 831"/>
              <a:gd name="T4" fmla="*/ 2147483646 w 422"/>
              <a:gd name="T5" fmla="*/ 2147483646 h 831"/>
              <a:gd name="T6" fmla="*/ 2147483646 w 422"/>
              <a:gd name="T7" fmla="*/ 2147483646 h 831"/>
              <a:gd name="T8" fmla="*/ 2147483646 w 422"/>
              <a:gd name="T9" fmla="*/ 2147483646 h 831"/>
              <a:gd name="T10" fmla="*/ 2147483646 w 422"/>
              <a:gd name="T11" fmla="*/ 2147483646 h 831"/>
              <a:gd name="T12" fmla="*/ 2147483646 w 422"/>
              <a:gd name="T13" fmla="*/ 2147483646 h 831"/>
              <a:gd name="T14" fmla="*/ 2147483646 w 422"/>
              <a:gd name="T15" fmla="*/ 2147483646 h 831"/>
              <a:gd name="T16" fmla="*/ 2147483646 w 422"/>
              <a:gd name="T17" fmla="*/ 2147483646 h 831"/>
              <a:gd name="T18" fmla="*/ 2147483646 w 422"/>
              <a:gd name="T19" fmla="*/ 2147483646 h 831"/>
              <a:gd name="T20" fmla="*/ 2147483646 w 422"/>
              <a:gd name="T21" fmla="*/ 2147483646 h 831"/>
              <a:gd name="T22" fmla="*/ 2147483646 w 422"/>
              <a:gd name="T23" fmla="*/ 2147483646 h 831"/>
              <a:gd name="T24" fmla="*/ 2147483646 w 422"/>
              <a:gd name="T25" fmla="*/ 2147483646 h 831"/>
              <a:gd name="T26" fmla="*/ 2147483646 w 422"/>
              <a:gd name="T27" fmla="*/ 2147483646 h 831"/>
              <a:gd name="T28" fmla="*/ 2147483646 w 422"/>
              <a:gd name="T29" fmla="*/ 2147483646 h 831"/>
              <a:gd name="T30" fmla="*/ 2147483646 w 422"/>
              <a:gd name="T31" fmla="*/ 2147483646 h 831"/>
              <a:gd name="T32" fmla="*/ 2147483646 w 422"/>
              <a:gd name="T33" fmla="*/ 2147483646 h 831"/>
              <a:gd name="T34" fmla="*/ 2147483646 w 422"/>
              <a:gd name="T35" fmla="*/ 2147483646 h 831"/>
              <a:gd name="T36" fmla="*/ 2147483646 w 422"/>
              <a:gd name="T37" fmla="*/ 2147483646 h 831"/>
              <a:gd name="T38" fmla="*/ 2147483646 w 422"/>
              <a:gd name="T39" fmla="*/ 2147483646 h 831"/>
              <a:gd name="T40" fmla="*/ 2147483646 w 422"/>
              <a:gd name="T41" fmla="*/ 2147483646 h 831"/>
              <a:gd name="T42" fmla="*/ 2147483646 w 422"/>
              <a:gd name="T43" fmla="*/ 2147483646 h 831"/>
              <a:gd name="T44" fmla="*/ 2147483646 w 422"/>
              <a:gd name="T45" fmla="*/ 2147483646 h 831"/>
              <a:gd name="T46" fmla="*/ 2147483646 w 422"/>
              <a:gd name="T47" fmla="*/ 2147483646 h 831"/>
              <a:gd name="T48" fmla="*/ 2147483646 w 422"/>
              <a:gd name="T49" fmla="*/ 2147483646 h 831"/>
              <a:gd name="T50" fmla="*/ 2147483646 w 422"/>
              <a:gd name="T51" fmla="*/ 2147483646 h 831"/>
              <a:gd name="T52" fmla="*/ 2147483646 w 422"/>
              <a:gd name="T53" fmla="*/ 2147483646 h 831"/>
              <a:gd name="T54" fmla="*/ 2147483646 w 422"/>
              <a:gd name="T55" fmla="*/ 2147483646 h 831"/>
              <a:gd name="T56" fmla="*/ 2147483646 w 422"/>
              <a:gd name="T57" fmla="*/ 2147483646 h 831"/>
              <a:gd name="T58" fmla="*/ 2147483646 w 422"/>
              <a:gd name="T59" fmla="*/ 2147483646 h 831"/>
              <a:gd name="T60" fmla="*/ 2147483646 w 422"/>
              <a:gd name="T61" fmla="*/ 2147483646 h 831"/>
              <a:gd name="T62" fmla="*/ 2147483646 w 422"/>
              <a:gd name="T63" fmla="*/ 2147483646 h 831"/>
              <a:gd name="T64" fmla="*/ 2147483646 w 422"/>
              <a:gd name="T65" fmla="*/ 2147483646 h 831"/>
              <a:gd name="T66" fmla="*/ 2147483646 w 422"/>
              <a:gd name="T67" fmla="*/ 2147483646 h 831"/>
              <a:gd name="T68" fmla="*/ 2147483646 w 422"/>
              <a:gd name="T69" fmla="*/ 2147483646 h 831"/>
              <a:gd name="T70" fmla="*/ 2147483646 w 422"/>
              <a:gd name="T71" fmla="*/ 2147483646 h 831"/>
              <a:gd name="T72" fmla="*/ 2147483646 w 422"/>
              <a:gd name="T73" fmla="*/ 2147483646 h 831"/>
              <a:gd name="T74" fmla="*/ 2147483646 w 422"/>
              <a:gd name="T75" fmla="*/ 2147483646 h 831"/>
              <a:gd name="T76" fmla="*/ 2147483646 w 422"/>
              <a:gd name="T77" fmla="*/ 2147483646 h 831"/>
              <a:gd name="T78" fmla="*/ 2147483646 w 422"/>
              <a:gd name="T79" fmla="*/ 2147483646 h 831"/>
              <a:gd name="T80" fmla="*/ 2147483646 w 422"/>
              <a:gd name="T81" fmla="*/ 2147483646 h 831"/>
              <a:gd name="T82" fmla="*/ 2147483646 w 422"/>
              <a:gd name="T83" fmla="*/ 2147483646 h 831"/>
              <a:gd name="T84" fmla="*/ 2147483646 w 422"/>
              <a:gd name="T85" fmla="*/ 2147483646 h 831"/>
              <a:gd name="T86" fmla="*/ 2147483646 w 422"/>
              <a:gd name="T87" fmla="*/ 2147483646 h 831"/>
              <a:gd name="T88" fmla="*/ 2147483646 w 422"/>
              <a:gd name="T89" fmla="*/ 2147483646 h 831"/>
              <a:gd name="T90" fmla="*/ 2147483646 w 422"/>
              <a:gd name="T91" fmla="*/ 2147483646 h 831"/>
              <a:gd name="T92" fmla="*/ 2147483646 w 422"/>
              <a:gd name="T93" fmla="*/ 2147483646 h 831"/>
              <a:gd name="T94" fmla="*/ 2147483646 w 422"/>
              <a:gd name="T95" fmla="*/ 2147483646 h 831"/>
              <a:gd name="T96" fmla="*/ 2147483646 w 422"/>
              <a:gd name="T97" fmla="*/ 2147483646 h 831"/>
              <a:gd name="T98" fmla="*/ 2147483646 w 422"/>
              <a:gd name="T99" fmla="*/ 2147483646 h 831"/>
              <a:gd name="T100" fmla="*/ 2147483646 w 422"/>
              <a:gd name="T101" fmla="*/ 2147483646 h 831"/>
              <a:gd name="T102" fmla="*/ 2147483646 w 422"/>
              <a:gd name="T103" fmla="*/ 2147483646 h 831"/>
              <a:gd name="T104" fmla="*/ 2147483646 w 422"/>
              <a:gd name="T105" fmla="*/ 2147483646 h 831"/>
              <a:gd name="T106" fmla="*/ 2147483646 w 422"/>
              <a:gd name="T107" fmla="*/ 2147483646 h 831"/>
              <a:gd name="T108" fmla="*/ 2147483646 w 422"/>
              <a:gd name="T109" fmla="*/ 2147483646 h 831"/>
              <a:gd name="T110" fmla="*/ 0 w 422"/>
              <a:gd name="T111" fmla="*/ 2147483646 h 831"/>
              <a:gd name="T112" fmla="*/ 2147483646 w 422"/>
              <a:gd name="T113" fmla="*/ 2147483646 h 831"/>
              <a:gd name="T114" fmla="*/ 2147483646 w 422"/>
              <a:gd name="T115" fmla="*/ 2147483646 h 831"/>
              <a:gd name="T116" fmla="*/ 2147483646 w 422"/>
              <a:gd name="T117" fmla="*/ 2147483646 h 831"/>
              <a:gd name="T118" fmla="*/ 2147483646 w 422"/>
              <a:gd name="T119" fmla="*/ 2147483646 h 831"/>
              <a:gd name="T120" fmla="*/ 2147483646 w 422"/>
              <a:gd name="T121" fmla="*/ 2147483646 h 831"/>
              <a:gd name="T122" fmla="*/ 2147483646 w 422"/>
              <a:gd name="T123" fmla="*/ 2147483646 h 831"/>
              <a:gd name="T124" fmla="*/ 2147483646 w 422"/>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2" h="831">
                <a:moveTo>
                  <a:pt x="226" y="306"/>
                </a:moveTo>
                <a:lnTo>
                  <a:pt x="226" y="306"/>
                </a:lnTo>
                <a:cubicBezTo>
                  <a:pt x="226" y="306"/>
                  <a:pt x="235" y="329"/>
                  <a:pt x="240" y="333"/>
                </a:cubicBezTo>
                <a:cubicBezTo>
                  <a:pt x="240" y="315"/>
                  <a:pt x="231" y="298"/>
                  <a:pt x="222" y="280"/>
                </a:cubicBezTo>
                <a:cubicBezTo>
                  <a:pt x="213" y="262"/>
                  <a:pt x="204" y="249"/>
                  <a:pt x="200" y="227"/>
                </a:cubicBezTo>
                <a:cubicBezTo>
                  <a:pt x="177" y="204"/>
                  <a:pt x="169" y="129"/>
                  <a:pt x="173" y="107"/>
                </a:cubicBezTo>
                <a:cubicBezTo>
                  <a:pt x="173" y="85"/>
                  <a:pt x="177" y="62"/>
                  <a:pt x="182" y="49"/>
                </a:cubicBezTo>
                <a:cubicBezTo>
                  <a:pt x="200" y="5"/>
                  <a:pt x="257" y="0"/>
                  <a:pt x="288" y="27"/>
                </a:cubicBezTo>
                <a:cubicBezTo>
                  <a:pt x="306" y="40"/>
                  <a:pt x="319" y="98"/>
                  <a:pt x="324" y="138"/>
                </a:cubicBezTo>
                <a:cubicBezTo>
                  <a:pt x="328" y="164"/>
                  <a:pt x="333" y="187"/>
                  <a:pt x="333" y="213"/>
                </a:cubicBezTo>
                <a:cubicBezTo>
                  <a:pt x="333" y="249"/>
                  <a:pt x="355" y="284"/>
                  <a:pt x="368" y="320"/>
                </a:cubicBezTo>
                <a:cubicBezTo>
                  <a:pt x="390" y="360"/>
                  <a:pt x="417" y="400"/>
                  <a:pt x="421" y="448"/>
                </a:cubicBezTo>
                <a:cubicBezTo>
                  <a:pt x="421" y="479"/>
                  <a:pt x="417" y="528"/>
                  <a:pt x="399" y="550"/>
                </a:cubicBezTo>
                <a:cubicBezTo>
                  <a:pt x="399" y="537"/>
                  <a:pt x="390" y="515"/>
                  <a:pt x="381" y="511"/>
                </a:cubicBezTo>
                <a:cubicBezTo>
                  <a:pt x="413" y="479"/>
                  <a:pt x="404" y="408"/>
                  <a:pt x="368" y="382"/>
                </a:cubicBezTo>
                <a:cubicBezTo>
                  <a:pt x="346" y="364"/>
                  <a:pt x="315" y="355"/>
                  <a:pt x="288" y="346"/>
                </a:cubicBezTo>
                <a:cubicBezTo>
                  <a:pt x="253" y="342"/>
                  <a:pt x="177" y="333"/>
                  <a:pt x="138" y="351"/>
                </a:cubicBezTo>
                <a:cubicBezTo>
                  <a:pt x="151" y="346"/>
                  <a:pt x="177" y="346"/>
                  <a:pt x="191" y="346"/>
                </a:cubicBezTo>
                <a:cubicBezTo>
                  <a:pt x="204" y="346"/>
                  <a:pt x="244" y="351"/>
                  <a:pt x="271" y="355"/>
                </a:cubicBezTo>
                <a:cubicBezTo>
                  <a:pt x="293" y="360"/>
                  <a:pt x="319" y="364"/>
                  <a:pt x="351" y="377"/>
                </a:cubicBezTo>
                <a:cubicBezTo>
                  <a:pt x="364" y="382"/>
                  <a:pt x="373" y="395"/>
                  <a:pt x="381" y="408"/>
                </a:cubicBezTo>
                <a:cubicBezTo>
                  <a:pt x="395" y="435"/>
                  <a:pt x="395" y="479"/>
                  <a:pt x="381" y="493"/>
                </a:cubicBezTo>
                <a:cubicBezTo>
                  <a:pt x="377" y="497"/>
                  <a:pt x="359" y="497"/>
                  <a:pt x="342" y="497"/>
                </a:cubicBezTo>
                <a:cubicBezTo>
                  <a:pt x="319" y="497"/>
                  <a:pt x="302" y="502"/>
                  <a:pt x="293" y="497"/>
                </a:cubicBezTo>
                <a:cubicBezTo>
                  <a:pt x="266" y="497"/>
                  <a:pt x="240" y="493"/>
                  <a:pt x="222" y="488"/>
                </a:cubicBezTo>
                <a:cubicBezTo>
                  <a:pt x="186" y="484"/>
                  <a:pt x="155" y="484"/>
                  <a:pt x="133" y="484"/>
                </a:cubicBezTo>
                <a:cubicBezTo>
                  <a:pt x="182" y="502"/>
                  <a:pt x="235" y="497"/>
                  <a:pt x="284" y="506"/>
                </a:cubicBezTo>
                <a:cubicBezTo>
                  <a:pt x="306" y="511"/>
                  <a:pt x="355" y="502"/>
                  <a:pt x="368" y="511"/>
                </a:cubicBezTo>
                <a:cubicBezTo>
                  <a:pt x="395" y="524"/>
                  <a:pt x="399" y="555"/>
                  <a:pt x="381" y="590"/>
                </a:cubicBezTo>
                <a:cubicBezTo>
                  <a:pt x="377" y="599"/>
                  <a:pt x="377" y="608"/>
                  <a:pt x="368" y="608"/>
                </a:cubicBezTo>
                <a:cubicBezTo>
                  <a:pt x="355" y="612"/>
                  <a:pt x="337" y="617"/>
                  <a:pt x="333" y="617"/>
                </a:cubicBezTo>
                <a:cubicBezTo>
                  <a:pt x="315" y="626"/>
                  <a:pt x="306" y="626"/>
                  <a:pt x="297" y="630"/>
                </a:cubicBezTo>
                <a:cubicBezTo>
                  <a:pt x="275" y="630"/>
                  <a:pt x="222" y="626"/>
                  <a:pt x="213" y="626"/>
                </a:cubicBezTo>
                <a:cubicBezTo>
                  <a:pt x="191" y="626"/>
                  <a:pt x="133" y="604"/>
                  <a:pt x="111" y="595"/>
                </a:cubicBezTo>
                <a:cubicBezTo>
                  <a:pt x="129" y="608"/>
                  <a:pt x="191" y="635"/>
                  <a:pt x="213" y="635"/>
                </a:cubicBezTo>
                <a:cubicBezTo>
                  <a:pt x="235" y="635"/>
                  <a:pt x="271" y="639"/>
                  <a:pt x="293" y="639"/>
                </a:cubicBezTo>
                <a:cubicBezTo>
                  <a:pt x="306" y="639"/>
                  <a:pt x="328" y="635"/>
                  <a:pt x="346" y="626"/>
                </a:cubicBezTo>
                <a:cubicBezTo>
                  <a:pt x="359" y="621"/>
                  <a:pt x="373" y="621"/>
                  <a:pt x="381" y="612"/>
                </a:cubicBezTo>
                <a:cubicBezTo>
                  <a:pt x="395" y="626"/>
                  <a:pt x="404" y="657"/>
                  <a:pt x="395" y="679"/>
                </a:cubicBezTo>
                <a:cubicBezTo>
                  <a:pt x="390" y="710"/>
                  <a:pt x="346" y="728"/>
                  <a:pt x="333" y="732"/>
                </a:cubicBezTo>
                <a:cubicBezTo>
                  <a:pt x="284" y="737"/>
                  <a:pt x="240" y="737"/>
                  <a:pt x="191" y="728"/>
                </a:cubicBezTo>
                <a:cubicBezTo>
                  <a:pt x="173" y="723"/>
                  <a:pt x="155" y="719"/>
                  <a:pt x="129" y="715"/>
                </a:cubicBezTo>
                <a:cubicBezTo>
                  <a:pt x="151" y="719"/>
                  <a:pt x="160" y="728"/>
                  <a:pt x="177" y="732"/>
                </a:cubicBezTo>
                <a:cubicBezTo>
                  <a:pt x="200" y="737"/>
                  <a:pt x="244" y="746"/>
                  <a:pt x="297" y="741"/>
                </a:cubicBezTo>
                <a:cubicBezTo>
                  <a:pt x="324" y="741"/>
                  <a:pt x="359" y="746"/>
                  <a:pt x="386" y="710"/>
                </a:cubicBezTo>
                <a:cubicBezTo>
                  <a:pt x="395" y="737"/>
                  <a:pt x="395" y="763"/>
                  <a:pt x="386" y="777"/>
                </a:cubicBezTo>
                <a:cubicBezTo>
                  <a:pt x="377" y="799"/>
                  <a:pt x="359" y="803"/>
                  <a:pt x="337" y="812"/>
                </a:cubicBezTo>
                <a:cubicBezTo>
                  <a:pt x="328" y="817"/>
                  <a:pt x="310" y="825"/>
                  <a:pt x="293" y="830"/>
                </a:cubicBezTo>
                <a:cubicBezTo>
                  <a:pt x="275" y="830"/>
                  <a:pt x="253" y="830"/>
                  <a:pt x="222" y="825"/>
                </a:cubicBezTo>
                <a:cubicBezTo>
                  <a:pt x="191" y="817"/>
                  <a:pt x="160" y="808"/>
                  <a:pt x="129" y="799"/>
                </a:cubicBezTo>
                <a:cubicBezTo>
                  <a:pt x="106" y="794"/>
                  <a:pt x="93" y="781"/>
                  <a:pt x="84" y="763"/>
                </a:cubicBezTo>
                <a:cubicBezTo>
                  <a:pt x="80" y="750"/>
                  <a:pt x="71" y="728"/>
                  <a:pt x="67" y="715"/>
                </a:cubicBezTo>
                <a:cubicBezTo>
                  <a:pt x="71" y="715"/>
                  <a:pt x="84" y="719"/>
                  <a:pt x="89" y="719"/>
                </a:cubicBezTo>
                <a:cubicBezTo>
                  <a:pt x="36" y="688"/>
                  <a:pt x="18" y="639"/>
                  <a:pt x="22" y="590"/>
                </a:cubicBezTo>
                <a:cubicBezTo>
                  <a:pt x="31" y="595"/>
                  <a:pt x="44" y="599"/>
                  <a:pt x="53" y="599"/>
                </a:cubicBezTo>
                <a:cubicBezTo>
                  <a:pt x="22" y="586"/>
                  <a:pt x="0" y="568"/>
                  <a:pt x="0" y="533"/>
                </a:cubicBezTo>
                <a:cubicBezTo>
                  <a:pt x="0" y="515"/>
                  <a:pt x="9" y="497"/>
                  <a:pt x="18" y="488"/>
                </a:cubicBezTo>
                <a:cubicBezTo>
                  <a:pt x="22" y="479"/>
                  <a:pt x="31" y="475"/>
                  <a:pt x="36" y="471"/>
                </a:cubicBezTo>
                <a:cubicBezTo>
                  <a:pt x="44" y="466"/>
                  <a:pt x="58" y="471"/>
                  <a:pt x="80" y="479"/>
                </a:cubicBezTo>
                <a:cubicBezTo>
                  <a:pt x="58" y="466"/>
                  <a:pt x="44" y="462"/>
                  <a:pt x="40" y="444"/>
                </a:cubicBezTo>
                <a:cubicBezTo>
                  <a:pt x="27" y="417"/>
                  <a:pt x="40" y="369"/>
                  <a:pt x="67" y="360"/>
                </a:cubicBezTo>
                <a:cubicBezTo>
                  <a:pt x="98" y="346"/>
                  <a:pt x="138" y="329"/>
                  <a:pt x="169" y="333"/>
                </a:cubicBezTo>
                <a:cubicBezTo>
                  <a:pt x="186" y="324"/>
                  <a:pt x="209" y="311"/>
                  <a:pt x="226" y="306"/>
                </a:cubicBezTo>
              </a:path>
            </a:pathLst>
          </a:custGeom>
          <a:solidFill>
            <a:schemeClr val="bg2">
              <a:lumMod val="50000"/>
            </a:schemeClr>
          </a:solidFill>
          <a:ln>
            <a:noFill/>
          </a:ln>
        </p:spPr>
        <p:txBody>
          <a:bodyPr wrap="none" anchor="ctr"/>
          <a:lstStyle/>
          <a:p>
            <a:pPr>
              <a:defRPr/>
            </a:pPr>
            <a:endParaRPr lang="en-US">
              <a:ea typeface="ＭＳ Ｐゴシック" panose="020B0600070205080204" pitchFamily="34" charset="-128"/>
            </a:endParaRPr>
          </a:p>
        </p:txBody>
      </p:sp>
      <p:sp>
        <p:nvSpPr>
          <p:cNvPr id="24" name="Freeform 69">
            <a:extLst>
              <a:ext uri="{FF2B5EF4-FFF2-40B4-BE49-F238E27FC236}">
                <a16:creationId xmlns:a16="http://schemas.microsoft.com/office/drawing/2014/main" id="{DE3E0E6E-3BFC-4AD7-A17E-F28D833094AD}"/>
              </a:ext>
            </a:extLst>
          </p:cNvPr>
          <p:cNvSpPr>
            <a:spLocks noChangeArrowheads="1"/>
          </p:cNvSpPr>
          <p:nvPr/>
        </p:nvSpPr>
        <p:spPr bwMode="auto">
          <a:xfrm rot="5400000">
            <a:off x="6739176" y="1681650"/>
            <a:ext cx="800896" cy="1568422"/>
          </a:xfrm>
          <a:custGeom>
            <a:avLst/>
            <a:gdLst>
              <a:gd name="T0" fmla="*/ 2147483646 w 422"/>
              <a:gd name="T1" fmla="*/ 2147483646 h 831"/>
              <a:gd name="T2" fmla="*/ 2147483646 w 422"/>
              <a:gd name="T3" fmla="*/ 2147483646 h 831"/>
              <a:gd name="T4" fmla="*/ 2147483646 w 422"/>
              <a:gd name="T5" fmla="*/ 2147483646 h 831"/>
              <a:gd name="T6" fmla="*/ 2147483646 w 422"/>
              <a:gd name="T7" fmla="*/ 2147483646 h 831"/>
              <a:gd name="T8" fmla="*/ 2147483646 w 422"/>
              <a:gd name="T9" fmla="*/ 2147483646 h 831"/>
              <a:gd name="T10" fmla="*/ 2147483646 w 422"/>
              <a:gd name="T11" fmla="*/ 2147483646 h 831"/>
              <a:gd name="T12" fmla="*/ 2147483646 w 422"/>
              <a:gd name="T13" fmla="*/ 2147483646 h 831"/>
              <a:gd name="T14" fmla="*/ 2147483646 w 422"/>
              <a:gd name="T15" fmla="*/ 2147483646 h 831"/>
              <a:gd name="T16" fmla="*/ 2147483646 w 422"/>
              <a:gd name="T17" fmla="*/ 2147483646 h 831"/>
              <a:gd name="T18" fmla="*/ 2147483646 w 422"/>
              <a:gd name="T19" fmla="*/ 2147483646 h 831"/>
              <a:gd name="T20" fmla="*/ 2147483646 w 422"/>
              <a:gd name="T21" fmla="*/ 2147483646 h 831"/>
              <a:gd name="T22" fmla="*/ 2147483646 w 422"/>
              <a:gd name="T23" fmla="*/ 2147483646 h 831"/>
              <a:gd name="T24" fmla="*/ 2147483646 w 422"/>
              <a:gd name="T25" fmla="*/ 2147483646 h 831"/>
              <a:gd name="T26" fmla="*/ 2147483646 w 422"/>
              <a:gd name="T27" fmla="*/ 2147483646 h 831"/>
              <a:gd name="T28" fmla="*/ 2147483646 w 422"/>
              <a:gd name="T29" fmla="*/ 2147483646 h 831"/>
              <a:gd name="T30" fmla="*/ 2147483646 w 422"/>
              <a:gd name="T31" fmla="*/ 2147483646 h 831"/>
              <a:gd name="T32" fmla="*/ 2147483646 w 422"/>
              <a:gd name="T33" fmla="*/ 2147483646 h 831"/>
              <a:gd name="T34" fmla="*/ 2147483646 w 422"/>
              <a:gd name="T35" fmla="*/ 2147483646 h 831"/>
              <a:gd name="T36" fmla="*/ 2147483646 w 422"/>
              <a:gd name="T37" fmla="*/ 2147483646 h 831"/>
              <a:gd name="T38" fmla="*/ 2147483646 w 422"/>
              <a:gd name="T39" fmla="*/ 2147483646 h 831"/>
              <a:gd name="T40" fmla="*/ 2147483646 w 422"/>
              <a:gd name="T41" fmla="*/ 2147483646 h 831"/>
              <a:gd name="T42" fmla="*/ 2147483646 w 422"/>
              <a:gd name="T43" fmla="*/ 2147483646 h 831"/>
              <a:gd name="T44" fmla="*/ 2147483646 w 422"/>
              <a:gd name="T45" fmla="*/ 2147483646 h 831"/>
              <a:gd name="T46" fmla="*/ 2147483646 w 422"/>
              <a:gd name="T47" fmla="*/ 2147483646 h 831"/>
              <a:gd name="T48" fmla="*/ 2147483646 w 422"/>
              <a:gd name="T49" fmla="*/ 2147483646 h 831"/>
              <a:gd name="T50" fmla="*/ 2147483646 w 422"/>
              <a:gd name="T51" fmla="*/ 2147483646 h 831"/>
              <a:gd name="T52" fmla="*/ 2147483646 w 422"/>
              <a:gd name="T53" fmla="*/ 2147483646 h 831"/>
              <a:gd name="T54" fmla="*/ 2147483646 w 422"/>
              <a:gd name="T55" fmla="*/ 2147483646 h 831"/>
              <a:gd name="T56" fmla="*/ 2147483646 w 422"/>
              <a:gd name="T57" fmla="*/ 2147483646 h 831"/>
              <a:gd name="T58" fmla="*/ 2147483646 w 422"/>
              <a:gd name="T59" fmla="*/ 2147483646 h 831"/>
              <a:gd name="T60" fmla="*/ 2147483646 w 422"/>
              <a:gd name="T61" fmla="*/ 2147483646 h 831"/>
              <a:gd name="T62" fmla="*/ 2147483646 w 422"/>
              <a:gd name="T63" fmla="*/ 2147483646 h 831"/>
              <a:gd name="T64" fmla="*/ 2147483646 w 422"/>
              <a:gd name="T65" fmla="*/ 2147483646 h 831"/>
              <a:gd name="T66" fmla="*/ 2147483646 w 422"/>
              <a:gd name="T67" fmla="*/ 2147483646 h 831"/>
              <a:gd name="T68" fmla="*/ 2147483646 w 422"/>
              <a:gd name="T69" fmla="*/ 2147483646 h 831"/>
              <a:gd name="T70" fmla="*/ 2147483646 w 422"/>
              <a:gd name="T71" fmla="*/ 2147483646 h 831"/>
              <a:gd name="T72" fmla="*/ 2147483646 w 422"/>
              <a:gd name="T73" fmla="*/ 2147483646 h 831"/>
              <a:gd name="T74" fmla="*/ 2147483646 w 422"/>
              <a:gd name="T75" fmla="*/ 2147483646 h 831"/>
              <a:gd name="T76" fmla="*/ 2147483646 w 422"/>
              <a:gd name="T77" fmla="*/ 2147483646 h 831"/>
              <a:gd name="T78" fmla="*/ 2147483646 w 422"/>
              <a:gd name="T79" fmla="*/ 2147483646 h 831"/>
              <a:gd name="T80" fmla="*/ 2147483646 w 422"/>
              <a:gd name="T81" fmla="*/ 2147483646 h 831"/>
              <a:gd name="T82" fmla="*/ 2147483646 w 422"/>
              <a:gd name="T83" fmla="*/ 2147483646 h 831"/>
              <a:gd name="T84" fmla="*/ 2147483646 w 422"/>
              <a:gd name="T85" fmla="*/ 2147483646 h 831"/>
              <a:gd name="T86" fmla="*/ 2147483646 w 422"/>
              <a:gd name="T87" fmla="*/ 2147483646 h 831"/>
              <a:gd name="T88" fmla="*/ 2147483646 w 422"/>
              <a:gd name="T89" fmla="*/ 2147483646 h 831"/>
              <a:gd name="T90" fmla="*/ 2147483646 w 422"/>
              <a:gd name="T91" fmla="*/ 2147483646 h 831"/>
              <a:gd name="T92" fmla="*/ 2147483646 w 422"/>
              <a:gd name="T93" fmla="*/ 2147483646 h 831"/>
              <a:gd name="T94" fmla="*/ 2147483646 w 422"/>
              <a:gd name="T95" fmla="*/ 2147483646 h 831"/>
              <a:gd name="T96" fmla="*/ 2147483646 w 422"/>
              <a:gd name="T97" fmla="*/ 2147483646 h 831"/>
              <a:gd name="T98" fmla="*/ 2147483646 w 422"/>
              <a:gd name="T99" fmla="*/ 2147483646 h 831"/>
              <a:gd name="T100" fmla="*/ 2147483646 w 422"/>
              <a:gd name="T101" fmla="*/ 2147483646 h 831"/>
              <a:gd name="T102" fmla="*/ 2147483646 w 422"/>
              <a:gd name="T103" fmla="*/ 2147483646 h 831"/>
              <a:gd name="T104" fmla="*/ 2147483646 w 422"/>
              <a:gd name="T105" fmla="*/ 2147483646 h 831"/>
              <a:gd name="T106" fmla="*/ 2147483646 w 422"/>
              <a:gd name="T107" fmla="*/ 2147483646 h 831"/>
              <a:gd name="T108" fmla="*/ 2147483646 w 422"/>
              <a:gd name="T109" fmla="*/ 2147483646 h 831"/>
              <a:gd name="T110" fmla="*/ 0 w 422"/>
              <a:gd name="T111" fmla="*/ 2147483646 h 831"/>
              <a:gd name="T112" fmla="*/ 2147483646 w 422"/>
              <a:gd name="T113" fmla="*/ 2147483646 h 831"/>
              <a:gd name="T114" fmla="*/ 2147483646 w 422"/>
              <a:gd name="T115" fmla="*/ 2147483646 h 831"/>
              <a:gd name="T116" fmla="*/ 2147483646 w 422"/>
              <a:gd name="T117" fmla="*/ 2147483646 h 831"/>
              <a:gd name="T118" fmla="*/ 2147483646 w 422"/>
              <a:gd name="T119" fmla="*/ 2147483646 h 831"/>
              <a:gd name="T120" fmla="*/ 2147483646 w 422"/>
              <a:gd name="T121" fmla="*/ 2147483646 h 831"/>
              <a:gd name="T122" fmla="*/ 2147483646 w 422"/>
              <a:gd name="T123" fmla="*/ 2147483646 h 831"/>
              <a:gd name="T124" fmla="*/ 2147483646 w 422"/>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2" h="831">
                <a:moveTo>
                  <a:pt x="226" y="306"/>
                </a:moveTo>
                <a:lnTo>
                  <a:pt x="226" y="306"/>
                </a:lnTo>
                <a:cubicBezTo>
                  <a:pt x="226" y="306"/>
                  <a:pt x="235" y="329"/>
                  <a:pt x="240" y="333"/>
                </a:cubicBezTo>
                <a:cubicBezTo>
                  <a:pt x="240" y="315"/>
                  <a:pt x="231" y="298"/>
                  <a:pt x="222" y="280"/>
                </a:cubicBezTo>
                <a:cubicBezTo>
                  <a:pt x="213" y="262"/>
                  <a:pt x="204" y="249"/>
                  <a:pt x="200" y="227"/>
                </a:cubicBezTo>
                <a:cubicBezTo>
                  <a:pt x="177" y="204"/>
                  <a:pt x="169" y="129"/>
                  <a:pt x="173" y="107"/>
                </a:cubicBezTo>
                <a:cubicBezTo>
                  <a:pt x="173" y="85"/>
                  <a:pt x="177" y="62"/>
                  <a:pt x="182" y="49"/>
                </a:cubicBezTo>
                <a:cubicBezTo>
                  <a:pt x="200" y="5"/>
                  <a:pt x="257" y="0"/>
                  <a:pt x="288" y="27"/>
                </a:cubicBezTo>
                <a:cubicBezTo>
                  <a:pt x="306" y="40"/>
                  <a:pt x="319" y="98"/>
                  <a:pt x="324" y="138"/>
                </a:cubicBezTo>
                <a:cubicBezTo>
                  <a:pt x="328" y="164"/>
                  <a:pt x="333" y="187"/>
                  <a:pt x="333" y="213"/>
                </a:cubicBezTo>
                <a:cubicBezTo>
                  <a:pt x="333" y="249"/>
                  <a:pt x="355" y="284"/>
                  <a:pt x="368" y="320"/>
                </a:cubicBezTo>
                <a:cubicBezTo>
                  <a:pt x="390" y="360"/>
                  <a:pt x="417" y="400"/>
                  <a:pt x="421" y="448"/>
                </a:cubicBezTo>
                <a:cubicBezTo>
                  <a:pt x="421" y="479"/>
                  <a:pt x="417" y="528"/>
                  <a:pt x="399" y="550"/>
                </a:cubicBezTo>
                <a:cubicBezTo>
                  <a:pt x="399" y="537"/>
                  <a:pt x="390" y="515"/>
                  <a:pt x="381" y="511"/>
                </a:cubicBezTo>
                <a:cubicBezTo>
                  <a:pt x="413" y="479"/>
                  <a:pt x="404" y="408"/>
                  <a:pt x="368" y="382"/>
                </a:cubicBezTo>
                <a:cubicBezTo>
                  <a:pt x="346" y="364"/>
                  <a:pt x="315" y="355"/>
                  <a:pt x="288" y="346"/>
                </a:cubicBezTo>
                <a:cubicBezTo>
                  <a:pt x="253" y="342"/>
                  <a:pt x="177" y="333"/>
                  <a:pt x="138" y="351"/>
                </a:cubicBezTo>
                <a:cubicBezTo>
                  <a:pt x="151" y="346"/>
                  <a:pt x="177" y="346"/>
                  <a:pt x="191" y="346"/>
                </a:cubicBezTo>
                <a:cubicBezTo>
                  <a:pt x="204" y="346"/>
                  <a:pt x="244" y="351"/>
                  <a:pt x="271" y="355"/>
                </a:cubicBezTo>
                <a:cubicBezTo>
                  <a:pt x="293" y="360"/>
                  <a:pt x="319" y="364"/>
                  <a:pt x="351" y="377"/>
                </a:cubicBezTo>
                <a:cubicBezTo>
                  <a:pt x="364" y="382"/>
                  <a:pt x="373" y="395"/>
                  <a:pt x="381" y="408"/>
                </a:cubicBezTo>
                <a:cubicBezTo>
                  <a:pt x="395" y="435"/>
                  <a:pt x="395" y="479"/>
                  <a:pt x="381" y="493"/>
                </a:cubicBezTo>
                <a:cubicBezTo>
                  <a:pt x="377" y="497"/>
                  <a:pt x="359" y="497"/>
                  <a:pt x="342" y="497"/>
                </a:cubicBezTo>
                <a:cubicBezTo>
                  <a:pt x="319" y="497"/>
                  <a:pt x="302" y="502"/>
                  <a:pt x="293" y="497"/>
                </a:cubicBezTo>
                <a:cubicBezTo>
                  <a:pt x="266" y="497"/>
                  <a:pt x="240" y="493"/>
                  <a:pt x="222" y="488"/>
                </a:cubicBezTo>
                <a:cubicBezTo>
                  <a:pt x="186" y="484"/>
                  <a:pt x="155" y="484"/>
                  <a:pt x="133" y="484"/>
                </a:cubicBezTo>
                <a:cubicBezTo>
                  <a:pt x="182" y="502"/>
                  <a:pt x="235" y="497"/>
                  <a:pt x="284" y="506"/>
                </a:cubicBezTo>
                <a:cubicBezTo>
                  <a:pt x="306" y="511"/>
                  <a:pt x="355" y="502"/>
                  <a:pt x="368" y="511"/>
                </a:cubicBezTo>
                <a:cubicBezTo>
                  <a:pt x="395" y="524"/>
                  <a:pt x="399" y="555"/>
                  <a:pt x="381" y="590"/>
                </a:cubicBezTo>
                <a:cubicBezTo>
                  <a:pt x="377" y="599"/>
                  <a:pt x="377" y="608"/>
                  <a:pt x="368" y="608"/>
                </a:cubicBezTo>
                <a:cubicBezTo>
                  <a:pt x="355" y="612"/>
                  <a:pt x="337" y="617"/>
                  <a:pt x="333" y="617"/>
                </a:cubicBezTo>
                <a:cubicBezTo>
                  <a:pt x="315" y="626"/>
                  <a:pt x="306" y="626"/>
                  <a:pt x="297" y="630"/>
                </a:cubicBezTo>
                <a:cubicBezTo>
                  <a:pt x="275" y="630"/>
                  <a:pt x="222" y="626"/>
                  <a:pt x="213" y="626"/>
                </a:cubicBezTo>
                <a:cubicBezTo>
                  <a:pt x="191" y="626"/>
                  <a:pt x="133" y="604"/>
                  <a:pt x="111" y="595"/>
                </a:cubicBezTo>
                <a:cubicBezTo>
                  <a:pt x="129" y="608"/>
                  <a:pt x="191" y="635"/>
                  <a:pt x="213" y="635"/>
                </a:cubicBezTo>
                <a:cubicBezTo>
                  <a:pt x="235" y="635"/>
                  <a:pt x="271" y="639"/>
                  <a:pt x="293" y="639"/>
                </a:cubicBezTo>
                <a:cubicBezTo>
                  <a:pt x="306" y="639"/>
                  <a:pt x="328" y="635"/>
                  <a:pt x="346" y="626"/>
                </a:cubicBezTo>
                <a:cubicBezTo>
                  <a:pt x="359" y="621"/>
                  <a:pt x="373" y="621"/>
                  <a:pt x="381" y="612"/>
                </a:cubicBezTo>
                <a:cubicBezTo>
                  <a:pt x="395" y="626"/>
                  <a:pt x="404" y="657"/>
                  <a:pt x="395" y="679"/>
                </a:cubicBezTo>
                <a:cubicBezTo>
                  <a:pt x="390" y="710"/>
                  <a:pt x="346" y="728"/>
                  <a:pt x="333" y="732"/>
                </a:cubicBezTo>
                <a:cubicBezTo>
                  <a:pt x="284" y="737"/>
                  <a:pt x="240" y="737"/>
                  <a:pt x="191" y="728"/>
                </a:cubicBezTo>
                <a:cubicBezTo>
                  <a:pt x="173" y="723"/>
                  <a:pt x="155" y="719"/>
                  <a:pt x="129" y="715"/>
                </a:cubicBezTo>
                <a:cubicBezTo>
                  <a:pt x="151" y="719"/>
                  <a:pt x="160" y="728"/>
                  <a:pt x="177" y="732"/>
                </a:cubicBezTo>
                <a:cubicBezTo>
                  <a:pt x="200" y="737"/>
                  <a:pt x="244" y="746"/>
                  <a:pt x="297" y="741"/>
                </a:cubicBezTo>
                <a:cubicBezTo>
                  <a:pt x="324" y="741"/>
                  <a:pt x="359" y="746"/>
                  <a:pt x="386" y="710"/>
                </a:cubicBezTo>
                <a:cubicBezTo>
                  <a:pt x="395" y="737"/>
                  <a:pt x="395" y="763"/>
                  <a:pt x="386" y="777"/>
                </a:cubicBezTo>
                <a:cubicBezTo>
                  <a:pt x="377" y="799"/>
                  <a:pt x="359" y="803"/>
                  <a:pt x="337" y="812"/>
                </a:cubicBezTo>
                <a:cubicBezTo>
                  <a:pt x="328" y="817"/>
                  <a:pt x="310" y="825"/>
                  <a:pt x="293" y="830"/>
                </a:cubicBezTo>
                <a:cubicBezTo>
                  <a:pt x="275" y="830"/>
                  <a:pt x="253" y="830"/>
                  <a:pt x="222" y="825"/>
                </a:cubicBezTo>
                <a:cubicBezTo>
                  <a:pt x="191" y="817"/>
                  <a:pt x="160" y="808"/>
                  <a:pt x="129" y="799"/>
                </a:cubicBezTo>
                <a:cubicBezTo>
                  <a:pt x="106" y="794"/>
                  <a:pt x="93" y="781"/>
                  <a:pt x="84" y="763"/>
                </a:cubicBezTo>
                <a:cubicBezTo>
                  <a:pt x="80" y="750"/>
                  <a:pt x="71" y="728"/>
                  <a:pt x="67" y="715"/>
                </a:cubicBezTo>
                <a:cubicBezTo>
                  <a:pt x="71" y="715"/>
                  <a:pt x="84" y="719"/>
                  <a:pt x="89" y="719"/>
                </a:cubicBezTo>
                <a:cubicBezTo>
                  <a:pt x="36" y="688"/>
                  <a:pt x="18" y="639"/>
                  <a:pt x="22" y="590"/>
                </a:cubicBezTo>
                <a:cubicBezTo>
                  <a:pt x="31" y="595"/>
                  <a:pt x="44" y="599"/>
                  <a:pt x="53" y="599"/>
                </a:cubicBezTo>
                <a:cubicBezTo>
                  <a:pt x="22" y="586"/>
                  <a:pt x="0" y="568"/>
                  <a:pt x="0" y="533"/>
                </a:cubicBezTo>
                <a:cubicBezTo>
                  <a:pt x="0" y="515"/>
                  <a:pt x="9" y="497"/>
                  <a:pt x="18" y="488"/>
                </a:cubicBezTo>
                <a:cubicBezTo>
                  <a:pt x="22" y="479"/>
                  <a:pt x="31" y="475"/>
                  <a:pt x="36" y="471"/>
                </a:cubicBezTo>
                <a:cubicBezTo>
                  <a:pt x="44" y="466"/>
                  <a:pt x="58" y="471"/>
                  <a:pt x="80" y="479"/>
                </a:cubicBezTo>
                <a:cubicBezTo>
                  <a:pt x="58" y="466"/>
                  <a:pt x="44" y="462"/>
                  <a:pt x="40" y="444"/>
                </a:cubicBezTo>
                <a:cubicBezTo>
                  <a:pt x="27" y="417"/>
                  <a:pt x="40" y="369"/>
                  <a:pt x="67" y="360"/>
                </a:cubicBezTo>
                <a:cubicBezTo>
                  <a:pt x="98" y="346"/>
                  <a:pt x="138" y="329"/>
                  <a:pt x="169" y="333"/>
                </a:cubicBezTo>
                <a:cubicBezTo>
                  <a:pt x="186" y="324"/>
                  <a:pt x="209" y="311"/>
                  <a:pt x="226" y="306"/>
                </a:cubicBezTo>
              </a:path>
            </a:pathLst>
          </a:custGeom>
          <a:solidFill>
            <a:schemeClr val="bg2">
              <a:lumMod val="50000"/>
            </a:schemeClr>
          </a:solidFill>
          <a:ln>
            <a:noFill/>
          </a:ln>
        </p:spPr>
        <p:txBody>
          <a:bodyPr wrap="none" anchor="ctr"/>
          <a:lstStyle/>
          <a:p>
            <a:pPr>
              <a:defRPr/>
            </a:pPr>
            <a:endParaRPr lang="en-US">
              <a:ea typeface="ＭＳ Ｐゴシック" panose="020B0600070205080204" pitchFamily="34" charset="-128"/>
            </a:endParaRPr>
          </a:p>
        </p:txBody>
      </p:sp>
      <p:sp>
        <p:nvSpPr>
          <p:cNvPr id="25" name="Content Placeholder 2"/>
          <p:cNvSpPr txBox="1">
            <a:spLocks/>
          </p:cNvSpPr>
          <p:nvPr/>
        </p:nvSpPr>
        <p:spPr>
          <a:xfrm>
            <a:off x="512378" y="5407693"/>
            <a:ext cx="8192528" cy="2819985"/>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Most are fine with adding fish pouches</a:t>
            </a:r>
          </a:p>
          <a:p>
            <a:r>
              <a:rPr lang="en-US" dirty="0"/>
              <a:t>Half eat tuna or salmon – some cans, some pouches</a:t>
            </a:r>
          </a:p>
          <a:p>
            <a:pPr marL="0" indent="0">
              <a:buFont typeface="Arial" pitchFamily="34" charset="0"/>
              <a:buNone/>
            </a:pPr>
            <a:endParaRPr lang="en-US" dirty="0"/>
          </a:p>
          <a:p>
            <a:pPr marL="0" indent="0">
              <a:buFont typeface="Arial" pitchFamily="34" charset="0"/>
              <a:buNone/>
            </a:pPr>
            <a:endParaRPr lang="en-US" dirty="0"/>
          </a:p>
        </p:txBody>
      </p:sp>
    </p:spTree>
    <p:extLst>
      <p:ext uri="{BB962C8B-B14F-4D97-AF65-F5344CB8AC3E}">
        <p14:creationId xmlns:p14="http://schemas.microsoft.com/office/powerpoint/2010/main" val="7105539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Closing Thoughts</a:t>
            </a:r>
            <a:endParaRPr lang="en-US" dirty="0"/>
          </a:p>
        </p:txBody>
      </p:sp>
      <p:sp>
        <p:nvSpPr>
          <p:cNvPr id="3" name="Content Placeholder 2"/>
          <p:cNvSpPr>
            <a:spLocks noGrp="1"/>
          </p:cNvSpPr>
          <p:nvPr>
            <p:ph idx="1"/>
          </p:nvPr>
        </p:nvSpPr>
        <p:spPr>
          <a:xfrm>
            <a:off x="457199" y="2462134"/>
            <a:ext cx="5219701" cy="3972803"/>
          </a:xfrm>
        </p:spPr>
        <p:txBody>
          <a:bodyPr>
            <a:normAutofit/>
          </a:bodyPr>
          <a:lstStyle/>
          <a:p>
            <a:r>
              <a:rPr lang="en-US" dirty="0"/>
              <a:t>In 2015, 75% were “very likely” to use a WIC shopping app</a:t>
            </a:r>
          </a:p>
          <a:p>
            <a:r>
              <a:rPr lang="en-US" dirty="0"/>
              <a:t>In 2020, enthusiastically adopted</a:t>
            </a:r>
          </a:p>
          <a:p>
            <a:r>
              <a:rPr lang="en-US" dirty="0"/>
              <a:t>Offers more assistance than ever</a:t>
            </a:r>
          </a:p>
          <a:p>
            <a:r>
              <a:rPr lang="en-US" dirty="0"/>
              <a:t>Addresses primary concern of choosing the right brand &amp; size</a:t>
            </a:r>
          </a:p>
          <a:p>
            <a:r>
              <a:rPr lang="en-US" dirty="0"/>
              <a:t>Hard to forget at home</a:t>
            </a:r>
          </a:p>
          <a:p>
            <a:pPr marL="0" indent="0">
              <a:buNone/>
            </a:pPr>
            <a:r>
              <a:rPr lang="en-US" dirty="0"/>
              <a:t> </a:t>
            </a:r>
          </a:p>
          <a:p>
            <a:pPr marL="0" indent="0">
              <a:buNone/>
            </a:pP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44253" y="1405892"/>
            <a:ext cx="4647553" cy="830997"/>
          </a:xfrm>
          <a:prstGeom prst="rect">
            <a:avLst/>
          </a:prstGeom>
          <a:solidFill>
            <a:schemeClr val="bg2"/>
          </a:solidFill>
          <a:ln w="50800">
            <a:solidFill>
              <a:srgbClr val="7EAD00"/>
            </a:solidFill>
          </a:ln>
        </p:spPr>
        <p:txBody>
          <a:bodyPr wrap="square" anchor="ctr">
            <a:spAutoFit/>
          </a:bodyPr>
          <a:lstStyle/>
          <a:p>
            <a:pPr algn="ctr"/>
            <a:r>
              <a:rPr lang="en-US" sz="2400" dirty="0"/>
              <a:t>Shopping App = Revolutionary Tool</a:t>
            </a:r>
          </a:p>
        </p:txBody>
      </p:sp>
    </p:spTree>
    <p:extLst>
      <p:ext uri="{BB962C8B-B14F-4D97-AF65-F5344CB8AC3E}">
        <p14:creationId xmlns:p14="http://schemas.microsoft.com/office/powerpoint/2010/main" val="34197928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Closing Thoughts</a:t>
            </a:r>
            <a:endParaRPr lang="en-US" dirty="0"/>
          </a:p>
        </p:txBody>
      </p:sp>
      <p:sp>
        <p:nvSpPr>
          <p:cNvPr id="3" name="Content Placeholder 2"/>
          <p:cNvSpPr>
            <a:spLocks noGrp="1"/>
          </p:cNvSpPr>
          <p:nvPr>
            <p:ph idx="1"/>
          </p:nvPr>
        </p:nvSpPr>
        <p:spPr>
          <a:xfrm>
            <a:off x="457199" y="2528634"/>
            <a:ext cx="5219701" cy="3972803"/>
          </a:xfrm>
        </p:spPr>
        <p:txBody>
          <a:bodyPr>
            <a:normAutofit/>
          </a:bodyPr>
          <a:lstStyle/>
          <a:p>
            <a:r>
              <a:rPr lang="en-US" dirty="0"/>
              <a:t>Enthusiastic about scheduling, document uploading, &amp; applying on an app</a:t>
            </a:r>
          </a:p>
          <a:p>
            <a:r>
              <a:rPr lang="en-US" dirty="0"/>
              <a:t>Want to stay out of the office (COVID) &amp; off phone calls</a:t>
            </a:r>
          </a:p>
          <a:p>
            <a:r>
              <a:rPr lang="en-US" dirty="0"/>
              <a:t>2015: 44% said wait time at the office was the most difficult part</a:t>
            </a:r>
          </a:p>
          <a:p>
            <a:r>
              <a:rPr lang="en-US" dirty="0"/>
              <a:t>“Modern” &amp; “inviting”</a:t>
            </a:r>
          </a:p>
        </p:txBody>
      </p:sp>
      <p:sp>
        <p:nvSpPr>
          <p:cNvPr id="9" name="Rectangle 8"/>
          <p:cNvSpPr/>
          <p:nvPr/>
        </p:nvSpPr>
        <p:spPr>
          <a:xfrm>
            <a:off x="744253" y="1405892"/>
            <a:ext cx="4647553" cy="830997"/>
          </a:xfrm>
          <a:prstGeom prst="rect">
            <a:avLst/>
          </a:prstGeom>
          <a:solidFill>
            <a:schemeClr val="bg2"/>
          </a:solidFill>
          <a:ln w="50800">
            <a:solidFill>
              <a:srgbClr val="7EAD00"/>
            </a:solidFill>
          </a:ln>
        </p:spPr>
        <p:txBody>
          <a:bodyPr wrap="square" anchor="ctr">
            <a:spAutoFit/>
          </a:bodyPr>
          <a:lstStyle/>
          <a:p>
            <a:pPr algn="ctr"/>
            <a:r>
              <a:rPr lang="en-US" sz="2400" dirty="0"/>
              <a:t>Ready for the next           game changer</a:t>
            </a: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0154"/>
          <a:stretch/>
        </p:blipFill>
        <p:spPr bwMode="auto">
          <a:xfrm>
            <a:off x="6434303" y="1062900"/>
            <a:ext cx="2081047" cy="5280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4766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Recommendations: Staff </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Consider mandatory shopping training module for all staff. Require staff to shop at local store. </a:t>
            </a:r>
          </a:p>
          <a:p>
            <a:pPr lvl="0"/>
            <a:r>
              <a:rPr lang="en-US" dirty="0"/>
              <a:t>Explore education opportunities for clients to become more familiar with the WIC shopping experience before their first trip</a:t>
            </a:r>
          </a:p>
          <a:p>
            <a:pPr lvl="1"/>
            <a:r>
              <a:rPr lang="en-US" dirty="0"/>
              <a:t>Text the link to the shopping video, the </a:t>
            </a:r>
            <a:r>
              <a:rPr lang="en-US" dirty="0" err="1"/>
              <a:t>MyTexasWIC</a:t>
            </a:r>
            <a:r>
              <a:rPr lang="en-US" dirty="0"/>
              <a:t> app, &amp; the online shopping classes</a:t>
            </a:r>
          </a:p>
          <a:p>
            <a:pPr lvl="0"/>
            <a:r>
              <a:rPr lang="en-US" dirty="0"/>
              <a:t>Continue to explore opportunities to train staff on food package changes</a:t>
            </a:r>
          </a:p>
          <a:p>
            <a:pPr marL="0" indent="0">
              <a:buNone/>
            </a:pPr>
            <a:endParaRPr lang="en-US" dirty="0"/>
          </a:p>
        </p:txBody>
      </p:sp>
    </p:spTree>
    <p:extLst>
      <p:ext uri="{BB962C8B-B14F-4D97-AF65-F5344CB8AC3E}">
        <p14:creationId xmlns:p14="http://schemas.microsoft.com/office/powerpoint/2010/main" val="34858818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Recommendations: Training </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Make sure staff understand that not all WIC-approved foods in the store will be marked with a pink sticker</a:t>
            </a:r>
          </a:p>
          <a:p>
            <a:pPr lvl="1"/>
            <a:r>
              <a:rPr lang="en-US" dirty="0"/>
              <a:t>They need to communicate this to clients</a:t>
            </a:r>
          </a:p>
          <a:p>
            <a:pPr lvl="0"/>
            <a:r>
              <a:rPr lang="en-US" dirty="0"/>
              <a:t>State WIC should provide a refresher course on the </a:t>
            </a:r>
            <a:r>
              <a:rPr lang="en-US" dirty="0" err="1"/>
              <a:t>MyTexasWIC</a:t>
            </a:r>
            <a:r>
              <a:rPr lang="en-US" dirty="0"/>
              <a:t> demo app &amp; leave it online for new staff</a:t>
            </a:r>
          </a:p>
          <a:p>
            <a:pPr lvl="0"/>
            <a:r>
              <a:rPr lang="en-US" dirty="0"/>
              <a:t>Staff should ask WIC clients to download the app at their first appointment &amp; explain the main features</a:t>
            </a:r>
          </a:p>
          <a:p>
            <a:pPr lvl="1"/>
            <a:r>
              <a:rPr lang="en-US" dirty="0"/>
              <a:t>Point out that the Shopping Guide is different for each store: when users choose a store, the Shopping Guide will show only the allowed brands and sizes of WIC items for that store</a:t>
            </a:r>
          </a:p>
          <a:p>
            <a:pPr lvl="0"/>
            <a:endParaRPr lang="en-US" sz="2200" dirty="0"/>
          </a:p>
        </p:txBody>
      </p:sp>
    </p:spTree>
    <p:extLst>
      <p:ext uri="{BB962C8B-B14F-4D97-AF65-F5344CB8AC3E}">
        <p14:creationId xmlns:p14="http://schemas.microsoft.com/office/powerpoint/2010/main" val="8958106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Recommendations: Staff Tech</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Continue to explore ways to make TXIN system more efficient for staff &amp; clients</a:t>
            </a:r>
          </a:p>
          <a:p>
            <a:pPr lvl="1"/>
            <a:r>
              <a:rPr lang="en-US" dirty="0"/>
              <a:t>Multiple tabbing, the appointment system, health history, prior pregnancies and formula issues were the frustrations staff mentioned most often</a:t>
            </a:r>
          </a:p>
          <a:p>
            <a:pPr lvl="0"/>
            <a:r>
              <a:rPr lang="en-US" dirty="0"/>
              <a:t>Consider making a staff app a low-priority action item</a:t>
            </a:r>
          </a:p>
          <a:p>
            <a:pPr lvl="1"/>
            <a:r>
              <a:rPr lang="en-US" dirty="0"/>
              <a:t>Didn’t garner much enthusiasm from staff</a:t>
            </a:r>
          </a:p>
          <a:p>
            <a:pPr lvl="1"/>
            <a:r>
              <a:rPr lang="en-US" dirty="0"/>
              <a:t>Half said they would not download such an app on their personal phones</a:t>
            </a:r>
          </a:p>
          <a:p>
            <a:endParaRPr lang="en-US" dirty="0"/>
          </a:p>
        </p:txBody>
      </p:sp>
    </p:spTree>
    <p:extLst>
      <p:ext uri="{BB962C8B-B14F-4D97-AF65-F5344CB8AC3E}">
        <p14:creationId xmlns:p14="http://schemas.microsoft.com/office/powerpoint/2010/main" val="41016689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Recommendations: Staff Portal</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Portal app: consider WIC clients who have low-literacy skills or speak &amp; read non-English-Spanish languages</a:t>
            </a:r>
          </a:p>
          <a:p>
            <a:pPr lvl="1"/>
            <a:r>
              <a:rPr lang="en-US" dirty="0"/>
              <a:t>Tools like </a:t>
            </a:r>
            <a:r>
              <a:rPr lang="en-US" dirty="0" err="1"/>
              <a:t>ConveyThis</a:t>
            </a:r>
            <a:r>
              <a:rPr lang="en-US" dirty="0"/>
              <a:t> or Google Translate could offer multiple languages</a:t>
            </a:r>
          </a:p>
          <a:p>
            <a:pPr lvl="0"/>
            <a:r>
              <a:rPr lang="en-US" dirty="0"/>
              <a:t>Portal app functions such as document uploading, inputting data, registering/logging in should be as simple and user-friendly as possible</a:t>
            </a:r>
          </a:p>
          <a:p>
            <a:pPr lvl="0"/>
            <a:r>
              <a:rPr lang="en-US" dirty="0"/>
              <a:t>Ensure that WIC clinic management have access &amp; ability to edit their appointment schedule</a:t>
            </a:r>
          </a:p>
        </p:txBody>
      </p:sp>
    </p:spTree>
    <p:extLst>
      <p:ext uri="{BB962C8B-B14F-4D97-AF65-F5344CB8AC3E}">
        <p14:creationId xmlns:p14="http://schemas.microsoft.com/office/powerpoint/2010/main" val="7106782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Recommendations: Staff</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Continue to work with the vendor community to encourage store staff training and good customer service with WIC clients</a:t>
            </a:r>
          </a:p>
          <a:p>
            <a:r>
              <a:rPr lang="en-US" dirty="0"/>
              <a:t>Encourage stores to group WIC items together on one aisle so clients do not have to go all over the store with children to find their approved foods</a:t>
            </a:r>
          </a:p>
          <a:p>
            <a:pPr lvl="0"/>
            <a:r>
              <a:rPr lang="en-US" dirty="0"/>
              <a:t>Ensure that every WIC client has access to </a:t>
            </a:r>
            <a:r>
              <a:rPr lang="en-US" dirty="0" err="1"/>
              <a:t>MyTexasWIC</a:t>
            </a:r>
            <a:r>
              <a:rPr lang="en-US" dirty="0"/>
              <a:t> shopping app, shopping videos, and online shopping classes</a:t>
            </a:r>
          </a:p>
        </p:txBody>
      </p:sp>
    </p:spTree>
    <p:extLst>
      <p:ext uri="{BB962C8B-B14F-4D97-AF65-F5344CB8AC3E}">
        <p14:creationId xmlns:p14="http://schemas.microsoft.com/office/powerpoint/2010/main" val="331857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83906" y="1950720"/>
            <a:ext cx="2032260" cy="2032260"/>
          </a:xfrm>
          <a:prstGeom prst="rect">
            <a:avLst/>
          </a:prstGeom>
        </p:spPr>
      </p:pic>
      <p:sp>
        <p:nvSpPr>
          <p:cNvPr id="12" name="Content Placeholder 11"/>
          <p:cNvSpPr>
            <a:spLocks noGrp="1"/>
          </p:cNvSpPr>
          <p:nvPr>
            <p:ph sz="half" idx="1"/>
          </p:nvPr>
        </p:nvSpPr>
        <p:spPr>
          <a:xfrm>
            <a:off x="685799" y="1150838"/>
            <a:ext cx="5021317" cy="5326162"/>
          </a:xfrm>
        </p:spPr>
        <p:txBody>
          <a:bodyPr wrap="square" numCol="1">
            <a:normAutofit/>
          </a:bodyPr>
          <a:lstStyle/>
          <a:p>
            <a:pPr marL="0" indent="0">
              <a:buClr>
                <a:schemeClr val="accent2"/>
              </a:buClr>
              <a:buSzPct val="100000"/>
              <a:buNone/>
            </a:pPr>
            <a:r>
              <a:rPr lang="en-US" sz="3900" b="1" dirty="0">
                <a:solidFill>
                  <a:schemeClr val="tx2"/>
                </a:solidFill>
              </a:rPr>
              <a:t>Most important to tell WIC clients:</a:t>
            </a:r>
          </a:p>
          <a:p>
            <a:pPr lvl="0"/>
            <a:r>
              <a:rPr lang="en-US" dirty="0"/>
              <a:t>Download app</a:t>
            </a:r>
          </a:p>
          <a:p>
            <a:pPr lvl="0"/>
            <a:r>
              <a:rPr lang="en-US" dirty="0"/>
              <a:t>Use all benefits</a:t>
            </a:r>
          </a:p>
          <a:p>
            <a:pPr lvl="0"/>
            <a:r>
              <a:rPr lang="en-US" dirty="0"/>
              <a:t>Look for pink stickers</a:t>
            </a:r>
          </a:p>
          <a:p>
            <a:pPr lvl="0"/>
            <a:r>
              <a:rPr lang="en-US" dirty="0"/>
              <a:t>Separate WIC foods</a:t>
            </a:r>
          </a:p>
          <a:p>
            <a:pPr lvl="0"/>
            <a:r>
              <a:rPr lang="en-US" dirty="0"/>
              <a:t>Go to WIC store</a:t>
            </a:r>
          </a:p>
          <a:p>
            <a:pPr lvl="0"/>
            <a:r>
              <a:rPr lang="en-US" dirty="0"/>
              <a:t>Pay attention to brands</a:t>
            </a:r>
          </a:p>
        </p:txBody>
      </p:sp>
      <p:pic>
        <p:nvPicPr>
          <p:cNvPr id="16" name="Content Placeholder 15"/>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6111678" y="3127336"/>
            <a:ext cx="2255407" cy="2065107"/>
          </a:xfrm>
          <a:prstGeom prst="rect">
            <a:avLst/>
          </a:prstGeom>
          <a:ln>
            <a:noFill/>
          </a:ln>
          <a:effectLst/>
        </p:spPr>
      </p:pic>
    </p:spTree>
    <p:extLst>
      <p:ext uri="{BB962C8B-B14F-4D97-AF65-F5344CB8AC3E}">
        <p14:creationId xmlns:p14="http://schemas.microsoft.com/office/powerpoint/2010/main" val="1078005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fontScale="90000"/>
          </a:bodyPr>
          <a:lstStyle/>
          <a:p>
            <a:r>
              <a:rPr lang="en-US" dirty="0"/>
              <a:t>Recommendations: </a:t>
            </a:r>
            <a:r>
              <a:rPr lang="en-US" dirty="0" err="1"/>
              <a:t>myTexasWIC</a:t>
            </a:r>
            <a:r>
              <a:rPr lang="en-US" dirty="0"/>
              <a:t> app </a:t>
            </a:r>
          </a:p>
        </p:txBody>
      </p:sp>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Prioritize improvements and maintenance to the </a:t>
            </a:r>
            <a:r>
              <a:rPr lang="en-US" dirty="0" err="1"/>
              <a:t>myTexasWIC</a:t>
            </a:r>
            <a:r>
              <a:rPr lang="en-US" dirty="0"/>
              <a:t> app so that it continues to perform well for WIC families</a:t>
            </a:r>
          </a:p>
          <a:p>
            <a:pPr lvl="0"/>
            <a:r>
              <a:rPr lang="en-US" dirty="0"/>
              <a:t>Promote the app to both new and existing WIC clients so that all benefit from its helpful features </a:t>
            </a:r>
          </a:p>
          <a:p>
            <a:pPr lvl="1"/>
            <a:r>
              <a:rPr lang="en-US" dirty="0"/>
              <a:t>New clients should download it at their first visit</a:t>
            </a:r>
          </a:p>
          <a:p>
            <a:pPr lvl="1"/>
            <a:r>
              <a:rPr lang="en-US" dirty="0"/>
              <a:t>New clients should get a link to download in a text right after their first visit</a:t>
            </a:r>
          </a:p>
          <a:p>
            <a:pPr lvl="1"/>
            <a:r>
              <a:rPr lang="en-US" dirty="0"/>
              <a:t>Continue to disseminate the app flyer at local offices </a:t>
            </a:r>
          </a:p>
          <a:p>
            <a:pPr lvl="1"/>
            <a:r>
              <a:rPr lang="en-US" dirty="0"/>
              <a:t>Emphasize the main features in all promotional materials</a:t>
            </a:r>
          </a:p>
        </p:txBody>
      </p:sp>
    </p:spTree>
    <p:extLst>
      <p:ext uri="{BB962C8B-B14F-4D97-AF65-F5344CB8AC3E}">
        <p14:creationId xmlns:p14="http://schemas.microsoft.com/office/powerpoint/2010/main" val="29272490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Create an in-app tutorial and video tour to explain each shopping feature in depth</a:t>
            </a:r>
          </a:p>
          <a:p>
            <a:r>
              <a:rPr lang="en-US" dirty="0"/>
              <a:t>Avoid putting important resources in left-hand menu since most had not noticed them</a:t>
            </a:r>
          </a:p>
          <a:p>
            <a:pPr lvl="1"/>
            <a:r>
              <a:rPr lang="en-US" dirty="0"/>
              <a:t>If unavoidable, point them out to users through in-app tutorial or video, or by using periodic push notifications</a:t>
            </a:r>
          </a:p>
          <a:p>
            <a:pPr lvl="1"/>
            <a:r>
              <a:rPr lang="en-US" dirty="0"/>
              <a:t>Consider moving those resources out of the neglected left-hand menu to a home screen button labeled “Important Links” or “Help and Resources”</a:t>
            </a:r>
          </a:p>
          <a:p>
            <a:pPr lvl="0"/>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t>Recommendations: myTexasWIC app </a:t>
            </a:r>
            <a:endParaRPr lang="en-US" dirty="0"/>
          </a:p>
        </p:txBody>
      </p:sp>
    </p:spTree>
    <p:extLst>
      <p:ext uri="{BB962C8B-B14F-4D97-AF65-F5344CB8AC3E}">
        <p14:creationId xmlns:p14="http://schemas.microsoft.com/office/powerpoint/2010/main" val="29892517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App Shopping Guide: include pictures of real brands &amp; sizes of WIC items accepted at each store like in the cereal section</a:t>
            </a:r>
          </a:p>
          <a:p>
            <a:r>
              <a:rPr lang="en-US" dirty="0"/>
              <a:t>Work with vendors to ensure that items listed in the app shopping guide match what’s accepted at the register &amp; what’s available at the store</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a:t>
            </a:r>
            <a:r>
              <a:rPr lang="en-US" dirty="0" err="1"/>
              <a:t>myTexasWIC</a:t>
            </a:r>
            <a:r>
              <a:rPr lang="en-US" dirty="0"/>
              <a:t> app </a:t>
            </a:r>
          </a:p>
        </p:txBody>
      </p:sp>
    </p:spTree>
    <p:extLst>
      <p:ext uri="{BB962C8B-B14F-4D97-AF65-F5344CB8AC3E}">
        <p14:creationId xmlns:p14="http://schemas.microsoft.com/office/powerpoint/2010/main" val="40211975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Ensure the barcode scanner matches what scans as “approved” at the register</a:t>
            </a:r>
          </a:p>
          <a:p>
            <a:pPr lvl="0"/>
            <a:r>
              <a:rPr lang="en-US" dirty="0"/>
              <a:t>Update the barcode scanner so that items only scan as “approved” if they are allowed for the specific client’s food package and available benefits to reduce confusion in the store</a:t>
            </a:r>
          </a:p>
          <a:p>
            <a:pPr lvl="0"/>
            <a:r>
              <a:rPr lang="en-US" dirty="0"/>
              <a:t>Eliminate the 2-5 day lag - have users’ available benefits update in the app in real time</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a:t>
            </a:r>
            <a:r>
              <a:rPr lang="en-US" dirty="0" err="1"/>
              <a:t>myTexasWIC</a:t>
            </a:r>
            <a:r>
              <a:rPr lang="en-US" dirty="0"/>
              <a:t> app </a:t>
            </a:r>
          </a:p>
        </p:txBody>
      </p:sp>
    </p:spTree>
    <p:extLst>
      <p:ext uri="{BB962C8B-B14F-4D97-AF65-F5344CB8AC3E}">
        <p14:creationId xmlns:p14="http://schemas.microsoft.com/office/powerpoint/2010/main" val="29125389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Grocery List: add “favorites” to save frequently bought items</a:t>
            </a:r>
          </a:p>
          <a:p>
            <a:pPr lvl="0"/>
            <a:r>
              <a:rPr lang="en-US" dirty="0"/>
              <a:t>Allow users to write in specific brands and sizes of WIC items to increase the likelihood that they will choose WIC-approved items</a:t>
            </a:r>
          </a:p>
          <a:p>
            <a:pPr lvl="0"/>
            <a:r>
              <a:rPr lang="en-US" dirty="0"/>
              <a:t>Separate categories like pasta and bread so those items can be checked off list individually</a:t>
            </a:r>
          </a:p>
          <a:p>
            <a:pPr marL="0" lvl="0" indent="0">
              <a:buNone/>
            </a:pPr>
            <a:endParaRPr lang="en-US" dirty="0"/>
          </a:p>
          <a:p>
            <a:pPr lvl="0"/>
            <a:endParaRPr lang="en-US" dirty="0"/>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a:t>
            </a:r>
            <a:r>
              <a:rPr lang="en-US" dirty="0" err="1"/>
              <a:t>myTexasWIC</a:t>
            </a:r>
            <a:r>
              <a:rPr lang="en-US" dirty="0"/>
              <a:t> app </a:t>
            </a:r>
          </a:p>
        </p:txBody>
      </p:sp>
    </p:spTree>
    <p:extLst>
      <p:ext uri="{BB962C8B-B14F-4D97-AF65-F5344CB8AC3E}">
        <p14:creationId xmlns:p14="http://schemas.microsoft.com/office/powerpoint/2010/main" val="39542496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WIC Item Not Scanning: make the picture uploads optional rather than required fields. </a:t>
            </a:r>
          </a:p>
          <a:p>
            <a:pPr lvl="1"/>
            <a:r>
              <a:rPr lang="en-US" dirty="0"/>
              <a:t>Clears whole form if user submits without uploading pictures </a:t>
            </a:r>
          </a:p>
          <a:p>
            <a:pPr lvl="1"/>
            <a:r>
              <a:rPr lang="en-US" dirty="0"/>
              <a:t>Usually leave item at store if not approved at the register -may not realize they need pictures until they are home</a:t>
            </a:r>
            <a:endParaRPr lang="en-US" sz="1600" dirty="0"/>
          </a:p>
          <a:p>
            <a:r>
              <a:rPr lang="en-US" dirty="0"/>
              <a:t>Integrate form into the new portal app so users do not have to fill out their personal information to reduce length</a:t>
            </a:r>
          </a:p>
          <a:p>
            <a:pPr lvl="0"/>
            <a:endParaRPr lang="en-US" dirty="0"/>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a:t>
            </a:r>
            <a:r>
              <a:rPr lang="en-US" dirty="0" err="1"/>
              <a:t>myTexasWIC</a:t>
            </a:r>
            <a:r>
              <a:rPr lang="en-US" dirty="0"/>
              <a:t> app </a:t>
            </a:r>
          </a:p>
        </p:txBody>
      </p:sp>
    </p:spTree>
    <p:extLst>
      <p:ext uri="{BB962C8B-B14F-4D97-AF65-F5344CB8AC3E}">
        <p14:creationId xmlns:p14="http://schemas.microsoft.com/office/powerpoint/2010/main" val="30629586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Be explicit about why questions are being asked on the application so remove concern that answers could negatively impact WIC benefits</a:t>
            </a:r>
          </a:p>
          <a:p>
            <a:pPr lvl="1"/>
            <a:r>
              <a:rPr lang="en-US" dirty="0"/>
              <a:t>“Have you been on WIC before?”</a:t>
            </a:r>
          </a:p>
          <a:p>
            <a:pPr lvl="1"/>
            <a:r>
              <a:rPr lang="en-US" dirty="0"/>
              <a:t>Explain that providing SNAP, TANF, or Medicaid info can help the WIC application be processed faster</a:t>
            </a:r>
          </a:p>
          <a:p>
            <a:pPr lvl="0"/>
            <a:r>
              <a:rPr lang="en-US" dirty="0"/>
              <a:t>Allow users to schedule their own appointments online </a:t>
            </a:r>
          </a:p>
          <a:p>
            <a:pPr lvl="1"/>
            <a:r>
              <a:rPr lang="en-US" dirty="0"/>
              <a:t>Many prefer to do everything online</a:t>
            </a:r>
          </a:p>
          <a:p>
            <a:pPr lvl="1"/>
            <a:r>
              <a:rPr lang="en-US" dirty="0"/>
              <a:t>Avoid delay in benefits</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Applying Online</a:t>
            </a:r>
          </a:p>
        </p:txBody>
      </p:sp>
    </p:spTree>
    <p:extLst>
      <p:ext uri="{BB962C8B-B14F-4D97-AF65-F5344CB8AC3E}">
        <p14:creationId xmlns:p14="http://schemas.microsoft.com/office/powerpoint/2010/main" val="32291369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Use texts, push notifications, &amp; in-app messages whenever possible to communicate with clients</a:t>
            </a:r>
          </a:p>
          <a:p>
            <a:r>
              <a:rPr lang="en-US" dirty="0"/>
              <a:t>Likely to miss phone calls because:</a:t>
            </a:r>
          </a:p>
          <a:p>
            <a:pPr lvl="1"/>
            <a:r>
              <a:rPr lang="en-US" dirty="0"/>
              <a:t>Ringer off at work</a:t>
            </a:r>
          </a:p>
          <a:p>
            <a:pPr lvl="1"/>
            <a:r>
              <a:rPr lang="en-US" dirty="0"/>
              <a:t>On silent while baby is sleeping</a:t>
            </a:r>
          </a:p>
          <a:p>
            <a:pPr lvl="1"/>
            <a:r>
              <a:rPr lang="en-US" dirty="0"/>
              <a:t>Don’t answer calls from unknown numbers</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Communication</a:t>
            </a:r>
          </a:p>
        </p:txBody>
      </p:sp>
    </p:spTree>
    <p:extLst>
      <p:ext uri="{BB962C8B-B14F-4D97-AF65-F5344CB8AC3E}">
        <p14:creationId xmlns:p14="http://schemas.microsoft.com/office/powerpoint/2010/main" val="19015596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Make the shopping features from the </a:t>
            </a:r>
            <a:r>
              <a:rPr lang="en-US" dirty="0" err="1"/>
              <a:t>myTexasWIC</a:t>
            </a:r>
            <a:r>
              <a:rPr lang="en-US" dirty="0"/>
              <a:t> app easily accessible from the home screen of the portal app</a:t>
            </a:r>
          </a:p>
          <a:p>
            <a:pPr lvl="1"/>
            <a:r>
              <a:rPr lang="en-US" dirty="0"/>
              <a:t>Large button labeled “Shopping Features” or “Shopping Tools” on home screen. </a:t>
            </a:r>
          </a:p>
          <a:p>
            <a:pPr lvl="1"/>
            <a:r>
              <a:rPr lang="en-US" dirty="0"/>
              <a:t>Shopping features will be the most frequently used</a:t>
            </a:r>
          </a:p>
          <a:p>
            <a:r>
              <a:rPr lang="en-US" dirty="0"/>
              <a:t>Keep the popular layout of the </a:t>
            </a:r>
            <a:r>
              <a:rPr lang="en-US" dirty="0" err="1"/>
              <a:t>myTexasWIC</a:t>
            </a:r>
            <a:r>
              <a:rPr lang="en-US" dirty="0"/>
              <a:t> app home screen with big buttons for each feature</a:t>
            </a:r>
          </a:p>
          <a:p>
            <a:pPr lvl="1"/>
            <a:r>
              <a:rPr lang="en-US" dirty="0"/>
              <a:t>When users click “Shopping Tools” button on the portal home screen, users should then be taken to a page that looks like the </a:t>
            </a:r>
            <a:r>
              <a:rPr lang="en-US" dirty="0" err="1"/>
              <a:t>myTexasWIC</a:t>
            </a:r>
            <a:r>
              <a:rPr lang="en-US" dirty="0"/>
              <a:t> shopping app home screen, just reskinned to fit the portal app branding</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Portal App</a:t>
            </a:r>
          </a:p>
        </p:txBody>
      </p:sp>
    </p:spTree>
    <p:extLst>
      <p:ext uri="{BB962C8B-B14F-4D97-AF65-F5344CB8AC3E}">
        <p14:creationId xmlns:p14="http://schemas.microsoft.com/office/powerpoint/2010/main" val="10369126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To ensure clients recognize the new portal app in the app store as the correct, trusted app for Texas WIC, promote the app's name and icon across all channels</a:t>
            </a:r>
            <a:endParaRPr lang="en-US" sz="2000" dirty="0"/>
          </a:p>
          <a:p>
            <a:pPr lvl="1"/>
            <a:r>
              <a:rPr lang="en-US" dirty="0"/>
              <a:t>Run social media ads featuring the new app's branding to tie it to Texas WIC</a:t>
            </a:r>
            <a:endParaRPr lang="en-US" sz="1800" dirty="0"/>
          </a:p>
          <a:p>
            <a:pPr lvl="1"/>
            <a:r>
              <a:rPr lang="en-US" dirty="0"/>
              <a:t>Create and distribute a flyer with a QR code link and images of the new app's branding through local WIC offices.  Have WIC staff drop off flyers to local doctor’s offices</a:t>
            </a:r>
            <a:endParaRPr lang="en-US" sz="1800" dirty="0"/>
          </a:p>
          <a:p>
            <a:pPr lvl="1"/>
            <a:r>
              <a:rPr lang="en-US" dirty="0"/>
              <a:t>Send texts with the link to download the new app to current WIC clients and to new clients who provided their phone number and opted in for texts on their application</a:t>
            </a:r>
            <a:endParaRPr lang="en-US" sz="1800" dirty="0"/>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Portal App</a:t>
            </a:r>
          </a:p>
        </p:txBody>
      </p:sp>
    </p:spTree>
    <p:extLst>
      <p:ext uri="{BB962C8B-B14F-4D97-AF65-F5344CB8AC3E}">
        <p14:creationId xmlns:p14="http://schemas.microsoft.com/office/powerpoint/2010/main" val="105412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err="1"/>
              <a:t>myTexasWIC</a:t>
            </a:r>
            <a:r>
              <a:rPr lang="en-US" b="1" dirty="0"/>
              <a:t> Shopping App</a:t>
            </a:r>
            <a:endParaRPr lang="en-US" dirty="0"/>
          </a:p>
        </p:txBody>
      </p:sp>
      <p:sp>
        <p:nvSpPr>
          <p:cNvPr id="3" name="Content Placeholder 2"/>
          <p:cNvSpPr>
            <a:spLocks noGrp="1"/>
          </p:cNvSpPr>
          <p:nvPr>
            <p:ph idx="1"/>
          </p:nvPr>
        </p:nvSpPr>
        <p:spPr>
          <a:xfrm>
            <a:off x="457199" y="1513597"/>
            <a:ext cx="4797189" cy="2689913"/>
          </a:xfrm>
        </p:spPr>
        <p:txBody>
          <a:bodyPr>
            <a:normAutofit/>
          </a:bodyPr>
          <a:lstStyle/>
          <a:p>
            <a:r>
              <a:rPr lang="en-US" dirty="0"/>
              <a:t>Huge step forward for clients &amp; staff</a:t>
            </a:r>
          </a:p>
          <a:p>
            <a:r>
              <a:rPr lang="en-US" dirty="0"/>
              <a:t>Feedback from clients = overwhelmingly positive</a:t>
            </a:r>
          </a:p>
          <a:p>
            <a:r>
              <a:rPr lang="en-US" dirty="0"/>
              <a:t>Most are familiar with it, but would like a refresher</a:t>
            </a:r>
          </a:p>
          <a:p>
            <a:pPr marL="0" indent="0">
              <a:buNone/>
            </a:pP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6300" y="4650480"/>
            <a:ext cx="4378088" cy="1692771"/>
          </a:xfrm>
          <a:prstGeom prst="rect">
            <a:avLst/>
          </a:prstGeom>
          <a:noFill/>
        </p:spPr>
        <p:txBody>
          <a:bodyPr wrap="square" rtlCol="0">
            <a:spAutoFit/>
          </a:bodyPr>
          <a:lstStyle/>
          <a:p>
            <a:r>
              <a:rPr lang="en-US" i="1" dirty="0"/>
              <a:t>I think it’s being used. I think everyone likes it. They don’t have to carry the shopping guide. They can just pull it up on the app and see what they have left. So, it’s good.</a:t>
            </a:r>
          </a:p>
          <a:p>
            <a:pPr algn="r"/>
            <a:r>
              <a:rPr lang="en-US" sz="1400" b="1" dirty="0">
                <a:solidFill>
                  <a:schemeClr val="accent1"/>
                </a:solidFill>
              </a:rPr>
              <a:t>—Group Three</a:t>
            </a:r>
          </a:p>
        </p:txBody>
      </p:sp>
      <p:sp>
        <p:nvSpPr>
          <p:cNvPr id="7" name="TextBox 6">
            <a:extLst>
              <a:ext uri="{FF2B5EF4-FFF2-40B4-BE49-F238E27FC236}">
                <a16:creationId xmlns:a16="http://schemas.microsoft.com/office/drawing/2014/main" id="{8FE32F3D-A49F-44AB-BDEB-E4681811035C}"/>
              </a:ext>
            </a:extLst>
          </p:cNvPr>
          <p:cNvSpPr txBox="1"/>
          <p:nvPr/>
        </p:nvSpPr>
        <p:spPr>
          <a:xfrm>
            <a:off x="469900" y="435577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F50E742-84D6-4737-A6CC-7128FA90F634}"/>
              </a:ext>
            </a:extLst>
          </p:cNvPr>
          <p:cNvSpPr txBox="1"/>
          <p:nvPr/>
        </p:nvSpPr>
        <p:spPr>
          <a:xfrm rot="10800000">
            <a:off x="5192971" y="533864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6950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On the first screen, explain what users can do in the app (schedule appointments, apply for WIC, view benefits) and explain the benefits WIC offers (food assistance, breastfeeding support and nutrition counseling) for people who are unfamiliar with WIC. </a:t>
            </a:r>
          </a:p>
          <a:p>
            <a:pPr lvl="1"/>
            <a:r>
              <a:rPr lang="en-US" dirty="0"/>
              <a:t>What to know what WIC could offer them before filling out an application</a:t>
            </a:r>
          </a:p>
          <a:p>
            <a:pPr lvl="1"/>
            <a:r>
              <a:rPr lang="en-US" dirty="0"/>
              <a:t>Make it clear that users who are not currently on WIC can apply through the app on the very first screen</a:t>
            </a:r>
          </a:p>
          <a:p>
            <a:pPr lvl="1"/>
            <a:r>
              <a:rPr lang="en-US" dirty="0"/>
              <a:t>When those new users click to start their application, the app should explain the eligibility requirements, how long the application process takes, and what documents are needed to apply</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Portal App</a:t>
            </a:r>
          </a:p>
        </p:txBody>
      </p:sp>
    </p:spTree>
    <p:extLst>
      <p:ext uri="{BB962C8B-B14F-4D97-AF65-F5344CB8AC3E}">
        <p14:creationId xmlns:p14="http://schemas.microsoft.com/office/powerpoint/2010/main" val="42423629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Providing appointment reminders via text and app push notification. will help clients miss fewer appointments. </a:t>
            </a:r>
          </a:p>
          <a:p>
            <a:pPr lvl="0"/>
            <a:r>
              <a:rPr lang="en-US" dirty="0"/>
              <a:t>When users schedule an appointment, list what they need to bring with them to that appointment such as their child, documents/information, and class certificates.</a:t>
            </a:r>
          </a:p>
          <a:p>
            <a:pPr lvl="0"/>
            <a:r>
              <a:rPr lang="en-US" dirty="0"/>
              <a:t>When users schedule an appointment, make is simple for them to add the appointment to their calendar (Google Calendar, iCal, Outlook, etc.)</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Portal App</a:t>
            </a:r>
          </a:p>
        </p:txBody>
      </p:sp>
    </p:spTree>
    <p:extLst>
      <p:ext uri="{BB962C8B-B14F-4D97-AF65-F5344CB8AC3E}">
        <p14:creationId xmlns:p14="http://schemas.microsoft.com/office/powerpoint/2010/main" val="27726058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Allow users to choose which push notifications they receive from the app so they can customize it to their needs</a:t>
            </a:r>
          </a:p>
          <a:p>
            <a:pPr lvl="1"/>
            <a:r>
              <a:rPr lang="en-US" dirty="0"/>
              <a:t>If the only options are “all on” or “all off”, users may turn off all notifications if they receive too many that do not interest them</a:t>
            </a:r>
          </a:p>
          <a:p>
            <a:pPr lvl="0"/>
            <a:r>
              <a:rPr lang="en-US" dirty="0"/>
              <a:t>Allow users to update their contact information on the app to ensure WIC can always reach them</a:t>
            </a:r>
          </a:p>
          <a:p>
            <a:pPr lvl="1"/>
            <a:r>
              <a:rPr lang="en-US" dirty="0"/>
              <a:t>Use push notifications to periodically prompt users to check that their contact information is up to date</a:t>
            </a:r>
          </a:p>
          <a:p>
            <a:pPr marL="0" indent="0">
              <a:buNone/>
            </a:pPr>
            <a:endParaRPr lang="en-US" dirty="0"/>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Portal App</a:t>
            </a:r>
          </a:p>
        </p:txBody>
      </p:sp>
    </p:spTree>
    <p:extLst>
      <p:ext uri="{BB962C8B-B14F-4D97-AF65-F5344CB8AC3E}">
        <p14:creationId xmlns:p14="http://schemas.microsoft.com/office/powerpoint/2010/main" val="35370344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lnSpcReduction="10000"/>
          </a:bodyPr>
          <a:lstStyle/>
          <a:p>
            <a:pPr lvl="0"/>
            <a:r>
              <a:rPr lang="en-US" dirty="0"/>
              <a:t>Create a pilot to give clients the choice to have WIC staff follow up with them via text throughout the month to see if they need help with shopping</a:t>
            </a:r>
          </a:p>
          <a:p>
            <a:pPr lvl="1"/>
            <a:r>
              <a:rPr lang="en-US" dirty="0"/>
              <a:t>WIC staff should ask clients if they have used all their benefits, and, if not, why not so they can offer them assistance</a:t>
            </a:r>
          </a:p>
          <a:p>
            <a:r>
              <a:rPr lang="en-US" dirty="0"/>
              <a:t>Promote the shopping videos  and classes to new clients through app push notifications, text messages, and emails</a:t>
            </a:r>
          </a:p>
          <a:p>
            <a:pPr lvl="0"/>
            <a:r>
              <a:rPr lang="en-US" dirty="0"/>
              <a:t>Offer clients the choice to opt in to monthly texts containing tips and tricks for shopping for WIC</a:t>
            </a:r>
          </a:p>
          <a:p>
            <a:pPr lvl="1"/>
            <a:r>
              <a:rPr lang="en-US" dirty="0"/>
              <a:t>Texts should promote the live shopping classes and the shopping videos periodically</a:t>
            </a:r>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Resources</a:t>
            </a:r>
          </a:p>
        </p:txBody>
      </p:sp>
    </p:spTree>
    <p:extLst>
      <p:ext uri="{BB962C8B-B14F-4D97-AF65-F5344CB8AC3E}">
        <p14:creationId xmlns:p14="http://schemas.microsoft.com/office/powerpoint/2010/main" val="34197097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Create a WIC shopping Facebook Group where clients can trade stories and ask each other questions about how to successfully shop for WIC</a:t>
            </a:r>
          </a:p>
          <a:p>
            <a:pPr lvl="0"/>
            <a:r>
              <a:rPr lang="en-US" dirty="0"/>
              <a:t>Promote WIC to existing Facebook Groups for moms. </a:t>
            </a:r>
          </a:p>
          <a:p>
            <a:pPr lvl="1"/>
            <a:r>
              <a:rPr lang="en-US" dirty="0"/>
              <a:t>Thousands of local “mommy groups” across Texas that can be reached via message to the Group administrator, even if it is a “closed” group</a:t>
            </a:r>
          </a:p>
          <a:p>
            <a:pPr lvl="0"/>
            <a:r>
              <a:rPr lang="en-US" dirty="0"/>
              <a:t>Continue to advertise on Facebook</a:t>
            </a:r>
          </a:p>
          <a:p>
            <a:pPr lvl="1"/>
            <a:r>
              <a:rPr lang="en-US" dirty="0"/>
              <a:t>WIC Facebook ads had a high recall rate &amp; tested well </a:t>
            </a:r>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Facebook</a:t>
            </a:r>
          </a:p>
        </p:txBody>
      </p:sp>
    </p:spTree>
    <p:extLst>
      <p:ext uri="{BB962C8B-B14F-4D97-AF65-F5344CB8AC3E}">
        <p14:creationId xmlns:p14="http://schemas.microsoft.com/office/powerpoint/2010/main" val="25470868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8" y="1578912"/>
            <a:ext cx="8045378" cy="4963777"/>
          </a:xfrm>
        </p:spPr>
        <p:txBody>
          <a:bodyPr vert="horz" lIns="91440" tIns="45720" rIns="91440" bIns="45720" rtlCol="0" anchor="t">
            <a:normAutofit/>
          </a:bodyPr>
          <a:lstStyle/>
          <a:p>
            <a:pPr lvl="0"/>
            <a:r>
              <a:rPr lang="en-US" dirty="0"/>
              <a:t>Partner with influencers to promote WIC to their followers</a:t>
            </a:r>
          </a:p>
          <a:p>
            <a:pPr lvl="1"/>
            <a:r>
              <a:rPr lang="en-US" dirty="0"/>
              <a:t>Facebook and Instagram = best platforms to explore</a:t>
            </a:r>
          </a:p>
          <a:p>
            <a:pPr lvl="1"/>
            <a:r>
              <a:rPr lang="en-US" dirty="0"/>
              <a:t>Would follow Texas mom who talks about being on WIC, cooking healthy with WIC foods, &amp; shares funny videos</a:t>
            </a:r>
          </a:p>
          <a:p>
            <a:r>
              <a:rPr lang="en-US" dirty="0"/>
              <a:t>Promote WIC on any and all platforms</a:t>
            </a:r>
          </a:p>
          <a:p>
            <a:pPr lvl="1"/>
            <a:r>
              <a:rPr lang="en-US" dirty="0"/>
              <a:t>Interviewees view WIC as a valuable resource for their family, and want as many families as possible to be aware of WIC</a:t>
            </a:r>
          </a:p>
          <a:p>
            <a:pPr lvl="1"/>
            <a:r>
              <a:rPr lang="en-US" dirty="0"/>
              <a:t>Facebook, Instagram, Snapchat, </a:t>
            </a:r>
            <a:r>
              <a:rPr lang="en-US" dirty="0" err="1"/>
              <a:t>Tik</a:t>
            </a:r>
            <a:r>
              <a:rPr lang="en-US" dirty="0"/>
              <a:t> </a:t>
            </a:r>
            <a:r>
              <a:rPr lang="en-US" dirty="0" err="1"/>
              <a:t>Tok</a:t>
            </a:r>
            <a:r>
              <a:rPr lang="en-US" dirty="0"/>
              <a:t> – there was not a platform that interviewees thought WIC shouldn’t be advertising on</a:t>
            </a:r>
          </a:p>
        </p:txBody>
      </p:sp>
      <p:sp>
        <p:nvSpPr>
          <p:cNvPr id="5" name="Title 1"/>
          <p:cNvSpPr txBox="1">
            <a:spLocks/>
          </p:cNvSpPr>
          <p:nvPr/>
        </p:nvSpPr>
        <p:spPr>
          <a:xfrm>
            <a:off x="475306" y="426532"/>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Recommendations: Social Media</a:t>
            </a:r>
          </a:p>
        </p:txBody>
      </p:sp>
    </p:spTree>
    <p:extLst>
      <p:ext uri="{BB962C8B-B14F-4D97-AF65-F5344CB8AC3E}">
        <p14:creationId xmlns:p14="http://schemas.microsoft.com/office/powerpoint/2010/main" val="35428936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955822"/>
          </a:xfrm>
        </p:spPr>
        <p:txBody>
          <a:bodyPr>
            <a:normAutofit/>
          </a:bodyPr>
          <a:lstStyle/>
          <a:p>
            <a:pPr algn="ctr"/>
            <a:br>
              <a:rPr lang="en-US" dirty="0"/>
            </a:br>
            <a:r>
              <a:rPr lang="en-US" dirty="0"/>
              <a:t>Questions?</a:t>
            </a:r>
          </a:p>
        </p:txBody>
      </p:sp>
    </p:spTree>
    <p:extLst>
      <p:ext uri="{BB962C8B-B14F-4D97-AF65-F5344CB8AC3E}">
        <p14:creationId xmlns:p14="http://schemas.microsoft.com/office/powerpoint/2010/main" val="38499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Million Dollar Idea</a:t>
            </a:r>
          </a:p>
        </p:txBody>
      </p:sp>
      <p:sp>
        <p:nvSpPr>
          <p:cNvPr id="3" name="Content Placeholder 2"/>
          <p:cNvSpPr>
            <a:spLocks noGrp="1"/>
          </p:cNvSpPr>
          <p:nvPr>
            <p:ph idx="1"/>
          </p:nvPr>
        </p:nvSpPr>
        <p:spPr>
          <a:xfrm>
            <a:off x="457198" y="1578913"/>
            <a:ext cx="5742123" cy="2626731"/>
          </a:xfrm>
        </p:spPr>
        <p:txBody>
          <a:bodyPr>
            <a:normAutofit/>
          </a:bodyPr>
          <a:lstStyle/>
          <a:p>
            <a:r>
              <a:rPr lang="en-US" dirty="0"/>
              <a:t>Auto-upload benefits to card</a:t>
            </a:r>
          </a:p>
          <a:p>
            <a:r>
              <a:rPr lang="en-US" dirty="0"/>
              <a:t>Make stores less confusing</a:t>
            </a:r>
          </a:p>
          <a:p>
            <a:r>
              <a:rPr lang="en-US" dirty="0"/>
              <a:t>Decrease or eliminate juice</a:t>
            </a:r>
          </a:p>
          <a:p>
            <a:r>
              <a:rPr lang="en-US" dirty="0"/>
              <a:t>Add more produce</a:t>
            </a:r>
          </a:p>
          <a:p>
            <a:r>
              <a:rPr lang="en-US" dirty="0"/>
              <a:t>WIC-only section in stores</a:t>
            </a:r>
          </a:p>
        </p:txBody>
      </p:sp>
      <p:sp>
        <p:nvSpPr>
          <p:cNvPr id="5" name="TextBox 4"/>
          <p:cNvSpPr txBox="1"/>
          <p:nvPr/>
        </p:nvSpPr>
        <p:spPr>
          <a:xfrm>
            <a:off x="876300" y="4554944"/>
            <a:ext cx="7360594" cy="1415772"/>
          </a:xfrm>
          <a:prstGeom prst="rect">
            <a:avLst/>
          </a:prstGeom>
          <a:noFill/>
        </p:spPr>
        <p:txBody>
          <a:bodyPr wrap="square" rtlCol="0">
            <a:spAutoFit/>
          </a:bodyPr>
          <a:lstStyle/>
          <a:p>
            <a:r>
              <a:rPr lang="en-US" i="1" dirty="0"/>
              <a:t>I would say just the food packages, more dollar amount for fruits and vegetables. They don’t really need juice on the program. I don’t know why we offer juice, personally, so change it to the food package because we are a nutrition program.</a:t>
            </a:r>
          </a:p>
          <a:p>
            <a:pPr algn="r"/>
            <a:r>
              <a:rPr lang="en-US" sz="1400" b="1" dirty="0">
                <a:solidFill>
                  <a:schemeClr val="accent1"/>
                </a:solidFill>
              </a:rPr>
              <a:t>—Group One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26023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495155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grpSp>
        <p:nvGrpSpPr>
          <p:cNvPr id="15" name="Group 14"/>
          <p:cNvGrpSpPr/>
          <p:nvPr/>
        </p:nvGrpSpPr>
        <p:grpSpPr>
          <a:xfrm>
            <a:off x="5964072" y="1726489"/>
            <a:ext cx="1943159" cy="2264293"/>
            <a:chOff x="6625053" y="901269"/>
            <a:chExt cx="1787385" cy="2082775"/>
          </a:xfrm>
        </p:grpSpPr>
        <p:pic>
          <p:nvPicPr>
            <p:cNvPr id="4" name="Picture 3"/>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72141" y="1301358"/>
              <a:ext cx="1682686" cy="1682686"/>
            </a:xfrm>
            <a:prstGeom prst="rect">
              <a:avLst/>
            </a:prstGeom>
          </p:spPr>
        </p:pic>
        <p:sp>
          <p:nvSpPr>
            <p:cNvPr id="11" name="Rounded Rectangle 10"/>
            <p:cNvSpPr/>
            <p:nvPr/>
          </p:nvSpPr>
          <p:spPr>
            <a:xfrm rot="1855543">
              <a:off x="6625053" y="1351267"/>
              <a:ext cx="283191" cy="4571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9744457" flipV="1">
              <a:off x="8129247" y="1364933"/>
              <a:ext cx="283191" cy="4571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8129751" flipV="1">
              <a:off x="7701224" y="1032322"/>
              <a:ext cx="283191" cy="4571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3470249">
              <a:off x="7074426" y="1020005"/>
              <a:ext cx="283191" cy="4571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I would say just the food packages.mp3">
            <a:hlinkClick r:id="" action="ppaction://media"/>
            <a:extLst>
              <a:ext uri="{FF2B5EF4-FFF2-40B4-BE49-F238E27FC236}">
                <a16:creationId xmlns:a16="http://schemas.microsoft.com/office/drawing/2014/main" id="{084AFA4D-DA37-D047-BEC6-71A2EFF7C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394" y="5859024"/>
            <a:ext cx="812800" cy="812800"/>
          </a:xfrm>
          <a:prstGeom prst="rect">
            <a:avLst/>
          </a:prstGeom>
        </p:spPr>
      </p:pic>
    </p:spTree>
    <p:extLst>
      <p:ext uri="{BB962C8B-B14F-4D97-AF65-F5344CB8AC3E}">
        <p14:creationId xmlns:p14="http://schemas.microsoft.com/office/powerpoint/2010/main" val="32756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a:t>WIC Client Interviews</a:t>
            </a:r>
          </a:p>
        </p:txBody>
      </p:sp>
      <p:sp>
        <p:nvSpPr>
          <p:cNvPr id="2" name="TextBox 1"/>
          <p:cNvSpPr txBox="1"/>
          <p:nvPr/>
        </p:nvSpPr>
        <p:spPr>
          <a:xfrm>
            <a:off x="883403" y="4804475"/>
            <a:ext cx="3456122" cy="1015663"/>
          </a:xfrm>
          <a:prstGeom prst="rect">
            <a:avLst/>
          </a:prstGeom>
          <a:noFill/>
        </p:spPr>
        <p:txBody>
          <a:bodyPr wrap="square" rtlCol="0">
            <a:spAutoFit/>
          </a:bodyPr>
          <a:lstStyle/>
          <a:p>
            <a:r>
              <a:rPr lang="en-US" sz="2000" b="1" i="1" dirty="0"/>
              <a:t>N</a:t>
            </a:r>
            <a:r>
              <a:rPr lang="en-US" sz="2000" b="1" dirty="0"/>
              <a:t>=30</a:t>
            </a:r>
          </a:p>
          <a:p>
            <a:r>
              <a:rPr lang="en-US" sz="2000" b="1" dirty="0"/>
              <a:t>20 English</a:t>
            </a:r>
          </a:p>
          <a:p>
            <a:r>
              <a:rPr lang="en-US" sz="2000" b="1" dirty="0"/>
              <a:t>10 Spanish</a:t>
            </a:r>
          </a:p>
        </p:txBody>
      </p:sp>
    </p:spTree>
    <p:extLst>
      <p:ext uri="{BB962C8B-B14F-4D97-AF65-F5344CB8AC3E}">
        <p14:creationId xmlns:p14="http://schemas.microsoft.com/office/powerpoint/2010/main" val="4140329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75305" y="4577444"/>
            <a:ext cx="8229601" cy="1894519"/>
          </a:xfrm>
        </p:spPr>
        <p:txBody>
          <a:bodyPr>
            <a:noAutofit/>
          </a:bodyPr>
          <a:lstStyle/>
          <a:p>
            <a:r>
              <a:rPr lang="en-US" sz="2600" dirty="0"/>
              <a:t>Mix of ethnicities, races, &amp; education levels</a:t>
            </a:r>
          </a:p>
          <a:p>
            <a:r>
              <a:rPr lang="en-US" sz="2600" dirty="0"/>
              <a:t>Rounds One &amp; Two = on WIC 7 </a:t>
            </a:r>
            <a:r>
              <a:rPr lang="en-US" sz="2600" dirty="0" err="1"/>
              <a:t>mos</a:t>
            </a:r>
            <a:r>
              <a:rPr lang="en-US" sz="2600" dirty="0"/>
              <a:t> – 5+ years</a:t>
            </a:r>
          </a:p>
          <a:p>
            <a:r>
              <a:rPr lang="en-US" sz="2600" dirty="0"/>
              <a:t>Round Three = on WIC a year or less</a:t>
            </a:r>
          </a:p>
        </p:txBody>
      </p:sp>
      <p:sp>
        <p:nvSpPr>
          <p:cNvPr id="13" name="TextBox 12"/>
          <p:cNvSpPr txBox="1"/>
          <p:nvPr/>
        </p:nvSpPr>
        <p:spPr>
          <a:xfrm>
            <a:off x="862865" y="3650577"/>
            <a:ext cx="3361639" cy="523220"/>
          </a:xfrm>
          <a:prstGeom prst="rect">
            <a:avLst/>
          </a:prstGeom>
          <a:noFill/>
        </p:spPr>
        <p:txBody>
          <a:bodyPr wrap="square" rtlCol="0">
            <a:spAutoFit/>
          </a:bodyPr>
          <a:lstStyle/>
          <a:p>
            <a:pPr algn="ctr"/>
            <a:r>
              <a:rPr lang="en-US" sz="2800" b="1" dirty="0">
                <a:solidFill>
                  <a:schemeClr val="accent1"/>
                </a:solidFill>
              </a:rPr>
              <a:t>WIC Clients</a:t>
            </a:r>
          </a:p>
        </p:txBody>
      </p:sp>
      <p:sp>
        <p:nvSpPr>
          <p:cNvPr id="14" name="TextBox 13"/>
          <p:cNvSpPr txBox="1"/>
          <p:nvPr/>
        </p:nvSpPr>
        <p:spPr>
          <a:xfrm>
            <a:off x="4167340" y="3650578"/>
            <a:ext cx="4145670" cy="523220"/>
          </a:xfrm>
          <a:prstGeom prst="rect">
            <a:avLst/>
          </a:prstGeom>
          <a:noFill/>
        </p:spPr>
        <p:txBody>
          <a:bodyPr wrap="square" rtlCol="0">
            <a:spAutoFit/>
          </a:bodyPr>
          <a:lstStyle/>
          <a:p>
            <a:pPr algn="ctr"/>
            <a:r>
              <a:rPr lang="en-US" sz="2800" b="1" dirty="0">
                <a:solidFill>
                  <a:schemeClr val="accent1"/>
                </a:solidFill>
              </a:rPr>
              <a:t>Across Texas</a:t>
            </a:r>
          </a:p>
        </p:txBody>
      </p:sp>
      <p:sp>
        <p:nvSpPr>
          <p:cNvPr id="11" name="Title 1"/>
          <p:cNvSpPr txBox="1">
            <a:spLocks/>
          </p:cNvSpPr>
          <p:nvPr/>
        </p:nvSpPr>
        <p:spPr>
          <a:xfrm>
            <a:off x="538060" y="519166"/>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In-Depth Interviews (</a:t>
            </a:r>
            <a:r>
              <a:rPr lang="en-US" i="1" dirty="0"/>
              <a:t>N</a:t>
            </a:r>
            <a:r>
              <a:rPr lang="en-US" dirty="0"/>
              <a:t> = 30)</a:t>
            </a:r>
          </a:p>
        </p:txBody>
      </p:sp>
      <p:pic>
        <p:nvPicPr>
          <p:cNvPr id="22" name="Picture 21" descr="female-avatar.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4430" y="1714528"/>
            <a:ext cx="1458508" cy="1787587"/>
          </a:xfrm>
          <a:prstGeom prst="rect">
            <a:avLst/>
          </a:prstGeom>
        </p:spPr>
      </p:pic>
      <p:grpSp>
        <p:nvGrpSpPr>
          <p:cNvPr id="2" name="Group 1"/>
          <p:cNvGrpSpPr/>
          <p:nvPr/>
        </p:nvGrpSpPr>
        <p:grpSpPr>
          <a:xfrm>
            <a:off x="4867108" y="1260248"/>
            <a:ext cx="2382776" cy="2696149"/>
            <a:chOff x="4867108" y="1260248"/>
            <a:chExt cx="2382776" cy="2696149"/>
          </a:xfrm>
        </p:grpSpPr>
        <p:pic>
          <p:nvPicPr>
            <p:cNvPr id="10" name="Picture 9" descr="texasoutline.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7108" y="1260248"/>
              <a:ext cx="2382776" cy="2696149"/>
            </a:xfrm>
            <a:prstGeom prst="rect">
              <a:avLst/>
            </a:prstGeom>
          </p:spPr>
        </p:pic>
        <p:sp>
          <p:nvSpPr>
            <p:cNvPr id="19" name="5-Point Star 18"/>
            <p:cNvSpPr/>
            <p:nvPr/>
          </p:nvSpPr>
          <p:spPr>
            <a:xfrm>
              <a:off x="6483274" y="2031075"/>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5-Point Star 19"/>
            <p:cNvSpPr/>
            <p:nvPr/>
          </p:nvSpPr>
          <p:spPr>
            <a:xfrm>
              <a:off x="6355116" y="338542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5-Point Star 15"/>
            <p:cNvSpPr/>
            <p:nvPr/>
          </p:nvSpPr>
          <p:spPr>
            <a:xfrm>
              <a:off x="6555016" y="218407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5-Point Star 16"/>
            <p:cNvSpPr/>
            <p:nvPr/>
          </p:nvSpPr>
          <p:spPr>
            <a:xfrm>
              <a:off x="4867108" y="2332386"/>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5-Point Star 20"/>
            <p:cNvSpPr/>
            <p:nvPr/>
          </p:nvSpPr>
          <p:spPr>
            <a:xfrm>
              <a:off x="6458041" y="2182096"/>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5-Point Star 22"/>
            <p:cNvSpPr/>
            <p:nvPr/>
          </p:nvSpPr>
          <p:spPr>
            <a:xfrm>
              <a:off x="6270977" y="278967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5-Point Star 23"/>
            <p:cNvSpPr/>
            <p:nvPr/>
          </p:nvSpPr>
          <p:spPr>
            <a:xfrm>
              <a:off x="4939002" y="241957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5-Point Star 24"/>
            <p:cNvSpPr/>
            <p:nvPr/>
          </p:nvSpPr>
          <p:spPr>
            <a:xfrm>
              <a:off x="6791502" y="268082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5-Point Star 25"/>
            <p:cNvSpPr/>
            <p:nvPr/>
          </p:nvSpPr>
          <p:spPr>
            <a:xfrm>
              <a:off x="6056266" y="313407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5-Point Star 26"/>
            <p:cNvSpPr/>
            <p:nvPr/>
          </p:nvSpPr>
          <p:spPr>
            <a:xfrm>
              <a:off x="5699002" y="206332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5-Point Star 27"/>
            <p:cNvSpPr/>
            <p:nvPr/>
          </p:nvSpPr>
          <p:spPr>
            <a:xfrm>
              <a:off x="6766791" y="228897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5-Point Star 28"/>
            <p:cNvSpPr/>
            <p:nvPr/>
          </p:nvSpPr>
          <p:spPr>
            <a:xfrm>
              <a:off x="6456066" y="244137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5-Point Star 29"/>
            <p:cNvSpPr/>
            <p:nvPr/>
          </p:nvSpPr>
          <p:spPr>
            <a:xfrm>
              <a:off x="6954816" y="2096996"/>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5-Point Star 30"/>
            <p:cNvSpPr/>
            <p:nvPr/>
          </p:nvSpPr>
          <p:spPr>
            <a:xfrm>
              <a:off x="6447127" y="2692704"/>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5-Point Star 31"/>
            <p:cNvSpPr/>
            <p:nvPr/>
          </p:nvSpPr>
          <p:spPr>
            <a:xfrm>
              <a:off x="6860777" y="2607604"/>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5-Point Star 32"/>
            <p:cNvSpPr/>
            <p:nvPr/>
          </p:nvSpPr>
          <p:spPr>
            <a:xfrm>
              <a:off x="6612416" y="233647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5-Point Star 33"/>
            <p:cNvSpPr/>
            <p:nvPr/>
          </p:nvSpPr>
          <p:spPr>
            <a:xfrm>
              <a:off x="6505541" y="212272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5-Point Star 34"/>
            <p:cNvSpPr/>
            <p:nvPr/>
          </p:nvSpPr>
          <p:spPr>
            <a:xfrm>
              <a:off x="6537216" y="2510646"/>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3761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pic>
        <p:nvPicPr>
          <p:cNvPr id="10" name="Content Placeholder 9"/>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791200" y="1783080"/>
            <a:ext cx="2743200" cy="1567543"/>
          </a:xfrm>
          <a:prstGeom prst="rect">
            <a:avLst/>
          </a:prstGeom>
          <a:ln>
            <a:noFill/>
          </a:ln>
          <a:effectLst>
            <a:outerShdw blurRad="292100" dist="139700" dir="2700000" algn="tl" rotWithShape="0">
              <a:srgbClr val="333333">
                <a:alpha val="65000"/>
              </a:srgbClr>
            </a:outerShdw>
          </a:effectLst>
        </p:spPr>
      </p:pic>
      <p:sp>
        <p:nvSpPr>
          <p:cNvPr id="9" name="Content Placeholder 8"/>
          <p:cNvSpPr>
            <a:spLocks noGrp="1"/>
          </p:cNvSpPr>
          <p:nvPr>
            <p:ph sz="half" idx="4294967295"/>
          </p:nvPr>
        </p:nvSpPr>
        <p:spPr>
          <a:xfrm>
            <a:off x="381000" y="1135380"/>
            <a:ext cx="5162550" cy="3514112"/>
          </a:xfrm>
        </p:spPr>
        <p:txBody>
          <a:bodyPr vert="horz" lIns="91440" tIns="45720" rIns="91440" bIns="45720" rtlCol="0" anchor="t">
            <a:normAutofit/>
          </a:bodyPr>
          <a:lstStyle/>
          <a:p>
            <a:pPr marL="0" indent="0">
              <a:spcAft>
                <a:spcPts val="1200"/>
              </a:spcAft>
              <a:buNone/>
            </a:pPr>
            <a:endParaRPr lang="en-US" dirty="0"/>
          </a:p>
          <a:p>
            <a:pPr>
              <a:spcAft>
                <a:spcPts val="1200"/>
              </a:spcAft>
            </a:pPr>
            <a:r>
              <a:rPr lang="en-US" b="1" dirty="0"/>
              <a:t>Social marketing:</a:t>
            </a:r>
            <a:r>
              <a:rPr lang="en-US" dirty="0"/>
              <a:t> create campaigns based on research to change behaviors</a:t>
            </a:r>
          </a:p>
          <a:p>
            <a:pPr>
              <a:spcAft>
                <a:spcPts val="1200"/>
              </a:spcAft>
            </a:pPr>
            <a:r>
              <a:rPr lang="en-US" b="1" dirty="0"/>
              <a:t>Qualitative research: </a:t>
            </a:r>
            <a:r>
              <a:rPr lang="en-US" dirty="0"/>
              <a:t>based on pattern of responses and considered directional</a:t>
            </a:r>
          </a:p>
          <a:p>
            <a:pPr>
              <a:spcAft>
                <a:spcPts val="1200"/>
              </a:spcAft>
            </a:pPr>
            <a:endParaRPr lang="en-US" dirty="0"/>
          </a:p>
        </p:txBody>
      </p:sp>
      <p:sp>
        <p:nvSpPr>
          <p:cNvPr id="3" name="Rectangle 2"/>
          <p:cNvSpPr/>
          <p:nvPr/>
        </p:nvSpPr>
        <p:spPr>
          <a:xfrm>
            <a:off x="573869" y="4507637"/>
            <a:ext cx="4572000" cy="1754326"/>
          </a:xfrm>
          <a:prstGeom prst="rect">
            <a:avLst/>
          </a:prstGeom>
        </p:spPr>
        <p:txBody>
          <a:bodyPr>
            <a:spAutoFit/>
          </a:bodyPr>
          <a:lstStyle/>
          <a:p>
            <a:pPr lvl="0"/>
            <a:r>
              <a:rPr lang="en-US" dirty="0"/>
              <a:t>Few = 2 or 3 interviewees</a:t>
            </a:r>
          </a:p>
          <a:p>
            <a:pPr lvl="0"/>
            <a:r>
              <a:rPr lang="en-US" dirty="0"/>
              <a:t>Several = 4-6</a:t>
            </a:r>
          </a:p>
          <a:p>
            <a:pPr lvl="0"/>
            <a:r>
              <a:rPr lang="en-US" dirty="0"/>
              <a:t>Half = 7 or 8 </a:t>
            </a:r>
          </a:p>
          <a:p>
            <a:pPr lvl="0"/>
            <a:r>
              <a:rPr lang="en-US" dirty="0"/>
              <a:t>Many = 9-12</a:t>
            </a:r>
          </a:p>
          <a:p>
            <a:pPr lvl="0"/>
            <a:r>
              <a:rPr lang="en-US" dirty="0"/>
              <a:t>Most = 13-15</a:t>
            </a:r>
          </a:p>
          <a:p>
            <a:pPr lvl="0"/>
            <a:r>
              <a:rPr lang="en-US" dirty="0"/>
              <a:t>All = 15   </a:t>
            </a:r>
          </a:p>
        </p:txBody>
      </p:sp>
    </p:spTree>
    <p:extLst>
      <p:ext uri="{BB962C8B-B14F-4D97-AF65-F5344CB8AC3E}">
        <p14:creationId xmlns:p14="http://schemas.microsoft.com/office/powerpoint/2010/main" val="4191816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a:t>Round one Interviews</a:t>
            </a:r>
          </a:p>
        </p:txBody>
      </p:sp>
      <p:sp>
        <p:nvSpPr>
          <p:cNvPr id="2" name="TextBox 1"/>
          <p:cNvSpPr txBox="1"/>
          <p:nvPr/>
        </p:nvSpPr>
        <p:spPr>
          <a:xfrm>
            <a:off x="883403" y="4804475"/>
            <a:ext cx="3456122" cy="1015663"/>
          </a:xfrm>
          <a:prstGeom prst="rect">
            <a:avLst/>
          </a:prstGeom>
          <a:noFill/>
        </p:spPr>
        <p:txBody>
          <a:bodyPr wrap="square" rtlCol="0">
            <a:spAutoFit/>
          </a:bodyPr>
          <a:lstStyle/>
          <a:p>
            <a:r>
              <a:rPr lang="en-US" sz="2000" b="1" i="1" dirty="0"/>
              <a:t>N</a:t>
            </a:r>
            <a:r>
              <a:rPr lang="en-US" sz="2000" b="1" dirty="0"/>
              <a:t>=15</a:t>
            </a:r>
          </a:p>
          <a:p>
            <a:r>
              <a:rPr lang="en-US" sz="2000" b="1" dirty="0"/>
              <a:t>10 English</a:t>
            </a:r>
          </a:p>
          <a:p>
            <a:r>
              <a:rPr lang="en-US" sz="2000" b="1" dirty="0"/>
              <a:t>5 Spanish</a:t>
            </a:r>
          </a:p>
        </p:txBody>
      </p:sp>
    </p:spTree>
    <p:extLst>
      <p:ext uri="{BB962C8B-B14F-4D97-AF65-F5344CB8AC3E}">
        <p14:creationId xmlns:p14="http://schemas.microsoft.com/office/powerpoint/2010/main" val="2938246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Their Time on WIC</a:t>
            </a:r>
          </a:p>
        </p:txBody>
      </p:sp>
      <p:sp>
        <p:nvSpPr>
          <p:cNvPr id="3" name="Content Placeholder 2"/>
          <p:cNvSpPr>
            <a:spLocks noGrp="1"/>
          </p:cNvSpPr>
          <p:nvPr>
            <p:ph idx="1"/>
          </p:nvPr>
        </p:nvSpPr>
        <p:spPr>
          <a:xfrm>
            <a:off x="457200" y="1578913"/>
            <a:ext cx="4099397" cy="3129045"/>
          </a:xfrm>
        </p:spPr>
        <p:txBody>
          <a:bodyPr>
            <a:normAutofit/>
          </a:bodyPr>
          <a:lstStyle/>
          <a:p>
            <a:r>
              <a:rPr lang="en-US" dirty="0"/>
              <a:t>Half on WIC for &lt; 4 years</a:t>
            </a:r>
          </a:p>
          <a:p>
            <a:r>
              <a:rPr lang="en-US" dirty="0"/>
              <a:t>A few had been on WIC before</a:t>
            </a:r>
          </a:p>
          <a:p>
            <a:r>
              <a:rPr lang="en-US" dirty="0"/>
              <a:t>As in 2015, food helps their family the most</a:t>
            </a:r>
          </a:p>
          <a:p>
            <a:r>
              <a:rPr lang="en-US" dirty="0"/>
              <a:t>Breastfeeding support</a:t>
            </a:r>
          </a:p>
        </p:txBody>
      </p:sp>
      <p:sp>
        <p:nvSpPr>
          <p:cNvPr id="5" name="TextBox 4"/>
          <p:cNvSpPr txBox="1"/>
          <p:nvPr/>
        </p:nvSpPr>
        <p:spPr>
          <a:xfrm>
            <a:off x="876300" y="4841308"/>
            <a:ext cx="7360594" cy="1415772"/>
          </a:xfrm>
          <a:prstGeom prst="rect">
            <a:avLst/>
          </a:prstGeom>
          <a:noFill/>
        </p:spPr>
        <p:txBody>
          <a:bodyPr wrap="square" rtlCol="0">
            <a:spAutoFit/>
          </a:bodyPr>
          <a:lstStyle/>
          <a:p>
            <a:r>
              <a:rPr lang="en-US" i="1" dirty="0"/>
              <a:t>I think that the most important part is the food benefits, the help that they provide with the food. Because it’s very good. It has a lot of nutritious content and I have learned how to eat in a healthier way.</a:t>
            </a:r>
          </a:p>
          <a:p>
            <a:pPr algn="r"/>
            <a:r>
              <a:rPr lang="en-US" sz="1400" b="1" dirty="0">
                <a:solidFill>
                  <a:schemeClr val="accent1"/>
                </a:solidFill>
              </a:rPr>
              <a:t>—Spanish-Speaking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54660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23052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1028" name="Picture 4" descr="https://cdn.cdnparenting.com/articles/2018/05/1069250579-H.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21788" y="1578913"/>
            <a:ext cx="3697877" cy="252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 think that the most important part.mp3">
            <a:hlinkClick r:id="" action="ppaction://media"/>
            <a:extLst>
              <a:ext uri="{FF2B5EF4-FFF2-40B4-BE49-F238E27FC236}">
                <a16:creationId xmlns:a16="http://schemas.microsoft.com/office/drawing/2014/main" id="{A63426C4-D980-8341-B557-0F75DEF3D0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206" y="5892242"/>
            <a:ext cx="812800" cy="812800"/>
          </a:xfrm>
          <a:prstGeom prst="rect">
            <a:avLst/>
          </a:prstGeom>
        </p:spPr>
      </p:pic>
    </p:spTree>
    <p:extLst>
      <p:ext uri="{BB962C8B-B14F-4D97-AF65-F5344CB8AC3E}">
        <p14:creationId xmlns:p14="http://schemas.microsoft.com/office/powerpoint/2010/main" val="35455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Challenges with WIC</a:t>
            </a:r>
          </a:p>
        </p:txBody>
      </p:sp>
      <p:sp>
        <p:nvSpPr>
          <p:cNvPr id="3" name="Content Placeholder 2"/>
          <p:cNvSpPr>
            <a:spLocks noGrp="1"/>
          </p:cNvSpPr>
          <p:nvPr>
            <p:ph idx="1"/>
          </p:nvPr>
        </p:nvSpPr>
        <p:spPr>
          <a:xfrm>
            <a:off x="457198" y="1578914"/>
            <a:ext cx="5742123" cy="1769938"/>
          </a:xfrm>
        </p:spPr>
        <p:txBody>
          <a:bodyPr>
            <a:normAutofit/>
          </a:bodyPr>
          <a:lstStyle/>
          <a:p>
            <a:r>
              <a:rPr lang="en-US" dirty="0"/>
              <a:t>Most said “none”</a:t>
            </a:r>
          </a:p>
          <a:p>
            <a:r>
              <a:rPr lang="en-US" dirty="0"/>
              <a:t>A few brought up challenges that they said were not WIC’s fault</a:t>
            </a:r>
          </a:p>
        </p:txBody>
      </p:sp>
      <p:sp>
        <p:nvSpPr>
          <p:cNvPr id="5" name="TextBox 4"/>
          <p:cNvSpPr txBox="1"/>
          <p:nvPr/>
        </p:nvSpPr>
        <p:spPr>
          <a:xfrm>
            <a:off x="876300" y="4027372"/>
            <a:ext cx="7360594" cy="1415772"/>
          </a:xfrm>
          <a:prstGeom prst="rect">
            <a:avLst/>
          </a:prstGeom>
          <a:noFill/>
        </p:spPr>
        <p:txBody>
          <a:bodyPr wrap="square" rtlCol="0">
            <a:spAutoFit/>
          </a:bodyPr>
          <a:lstStyle/>
          <a:p>
            <a:r>
              <a:rPr lang="en-US" i="1" dirty="0"/>
              <a:t>It’s just I’ve never had a problem with WIC other than not renewing on time. Those are things that are my fault, not theirs. Obviously, “We cannot issue your benefits if you’re not doing your online classes.” There’s been a few that I missed.</a:t>
            </a:r>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373266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447857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9" name="Picture 2"/>
          <p:cNvPicPr>
            <a:picLocks noChangeAspect="1" noChangeArrowheads="1"/>
          </p:cNvPicPr>
          <p:nvPr/>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22667" y1="15556" x2="22667" y2="15556"/>
                        <a14:foregroundMark x1="50667" y1="8444" x2="50667" y2="8444"/>
                        <a14:foregroundMark x1="17333" y1="42667" x2="17333" y2="42667"/>
                        <a14:foregroundMark x1="43111" y1="88000" x2="43111" y2="88000"/>
                        <a14:foregroundMark x1="64444" y1="93333" x2="64444"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6653809" y="1578913"/>
            <a:ext cx="1769938" cy="17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t's just I've never had a problem with WIC other than not renewing on time.mp3">
            <a:hlinkClick r:id="" action="ppaction://media"/>
            <a:extLst>
              <a:ext uri="{FF2B5EF4-FFF2-40B4-BE49-F238E27FC236}">
                <a16:creationId xmlns:a16="http://schemas.microsoft.com/office/drawing/2014/main" id="{F364371F-C1F4-2C44-ABD4-47E988926C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240" y="4415319"/>
            <a:ext cx="639877" cy="639877"/>
          </a:xfrm>
          <a:prstGeom prst="rect">
            <a:avLst/>
          </a:prstGeom>
        </p:spPr>
      </p:pic>
    </p:spTree>
    <p:extLst>
      <p:ext uri="{BB962C8B-B14F-4D97-AF65-F5344CB8AC3E}">
        <p14:creationId xmlns:p14="http://schemas.microsoft.com/office/powerpoint/2010/main" val="3314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TXIN Portal</a:t>
            </a:r>
          </a:p>
        </p:txBody>
      </p:sp>
      <p:sp>
        <p:nvSpPr>
          <p:cNvPr id="3" name="Content Placeholder 2"/>
          <p:cNvSpPr>
            <a:spLocks noGrp="1"/>
          </p:cNvSpPr>
          <p:nvPr>
            <p:ph sz="half" idx="1"/>
          </p:nvPr>
        </p:nvSpPr>
        <p:spPr>
          <a:xfrm>
            <a:off x="457199" y="1673352"/>
            <a:ext cx="8229601" cy="1441807"/>
          </a:xfrm>
        </p:spPr>
        <p:txBody>
          <a:bodyPr>
            <a:normAutofit/>
          </a:bodyPr>
          <a:lstStyle/>
          <a:p>
            <a:pPr marL="0" indent="0">
              <a:buNone/>
            </a:pPr>
            <a:r>
              <a:rPr lang="en-US" sz="2600" dirty="0"/>
              <a:t>Many were enthusiastic about a portal app, saying it seems timely since many companies now have apps &amp; would be convenient during COVID</a:t>
            </a:r>
          </a:p>
        </p:txBody>
      </p:sp>
      <p:sp>
        <p:nvSpPr>
          <p:cNvPr id="5" name="TextBox 4"/>
          <p:cNvSpPr txBox="1"/>
          <p:nvPr/>
        </p:nvSpPr>
        <p:spPr>
          <a:xfrm>
            <a:off x="457199" y="3866841"/>
            <a:ext cx="5711125" cy="2092881"/>
          </a:xfrm>
          <a:prstGeom prst="rect">
            <a:avLst/>
          </a:prstGeom>
          <a:noFill/>
        </p:spPr>
        <p:txBody>
          <a:bodyPr wrap="square" rtlCol="0">
            <a:spAutoFit/>
          </a:bodyPr>
          <a:lstStyle/>
          <a:p>
            <a:pPr marL="457200" indent="-457200">
              <a:buClr>
                <a:srgbClr val="5292AE"/>
              </a:buClr>
              <a:buFont typeface="Arial"/>
              <a:buChar char="•"/>
            </a:pPr>
            <a:r>
              <a:rPr lang="en-US" sz="2600" dirty="0"/>
              <a:t>Schedule &amp; view appointments</a:t>
            </a:r>
          </a:p>
          <a:p>
            <a:pPr marL="457200" indent="-457200">
              <a:buClr>
                <a:srgbClr val="5292AE"/>
              </a:buClr>
              <a:buFont typeface="Arial"/>
              <a:buChar char="•"/>
            </a:pPr>
            <a:r>
              <a:rPr lang="en-US" sz="2600" dirty="0"/>
              <a:t>Upload documents</a:t>
            </a:r>
          </a:p>
          <a:p>
            <a:pPr marL="457200" indent="-457200">
              <a:buClr>
                <a:srgbClr val="5292AE"/>
              </a:buClr>
              <a:buFont typeface="Arial"/>
              <a:buChar char="•"/>
            </a:pPr>
            <a:r>
              <a:rPr lang="en-US" sz="2600" dirty="0"/>
              <a:t>View food benefits</a:t>
            </a:r>
          </a:p>
          <a:p>
            <a:pPr marL="457200" indent="-457200">
              <a:buClr>
                <a:srgbClr val="5292AE"/>
              </a:buClr>
              <a:buFont typeface="Arial"/>
              <a:buChar char="•"/>
            </a:pPr>
            <a:r>
              <a:rPr lang="en-US" sz="2600" dirty="0"/>
              <a:t>List of WIC-approved foods</a:t>
            </a:r>
          </a:p>
          <a:p>
            <a:pPr marL="457200" indent="-457200">
              <a:buClr>
                <a:srgbClr val="5292AE"/>
              </a:buClr>
              <a:buFont typeface="Arial"/>
              <a:buChar char="•"/>
            </a:pPr>
            <a:r>
              <a:rPr lang="en-US" sz="2600" dirty="0"/>
              <a:t>Take classes</a:t>
            </a:r>
          </a:p>
        </p:txBody>
      </p:sp>
      <p:sp>
        <p:nvSpPr>
          <p:cNvPr id="8" name="Content Placeholder 2"/>
          <p:cNvSpPr>
            <a:spLocks noGrp="1"/>
          </p:cNvSpPr>
          <p:nvPr>
            <p:ph sz="half" idx="1"/>
          </p:nvPr>
        </p:nvSpPr>
        <p:spPr>
          <a:xfrm>
            <a:off x="457199" y="3368802"/>
            <a:ext cx="8018339" cy="1546098"/>
          </a:xfrm>
        </p:spPr>
        <p:txBody>
          <a:bodyPr>
            <a:normAutofit/>
          </a:bodyPr>
          <a:lstStyle/>
          <a:p>
            <a:pPr marL="0" indent="0">
              <a:buNone/>
            </a:pPr>
            <a:r>
              <a:rPr lang="en-US" sz="2600" dirty="0"/>
              <a:t>Top Desired Features:</a:t>
            </a:r>
          </a:p>
          <a:p>
            <a:pPr marL="0" indent="0">
              <a:buNone/>
            </a:pPr>
            <a:endParaRPr lang="en-US" sz="2600" dirty="0"/>
          </a:p>
        </p:txBody>
      </p:sp>
      <p:pic>
        <p:nvPicPr>
          <p:cNvPr id="9" name="Picture 2" descr="Image result for cell phone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3822" y="3841362"/>
            <a:ext cx="2118360" cy="21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7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797804"/>
            <a:ext cx="6946433" cy="438761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 know right now, the only system to remember your appointment that they have is they’ll stick a sticker on your card, and you kind of just look at your card every time you use WIC and try to remember. I never do, so I’m always late. I remember when I slide my card, I’m like, “</a:t>
            </a:r>
            <a:r>
              <a:rPr lang="en-US" sz="2400" dirty="0" err="1">
                <a:solidFill>
                  <a:schemeClr val="tx1"/>
                </a:solidFill>
              </a:rPr>
              <a:t>Ahh</a:t>
            </a:r>
            <a:r>
              <a:rPr lang="en-US" sz="2400" dirty="0">
                <a:solidFill>
                  <a:schemeClr val="tx1"/>
                </a:solidFill>
              </a:rPr>
              <a:t>, it’s empty!” So, the portal will be extremely helpful.</a:t>
            </a:r>
          </a:p>
          <a:p>
            <a:pPr algn="r"/>
            <a:r>
              <a:rPr lang="en-US" sz="2400" dirty="0">
                <a:solidFill>
                  <a:schemeClr val="tx1"/>
                </a:solidFill>
              </a:rPr>
              <a:t>––English-Speaking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I know right now the only system to remember.mp3">
            <a:hlinkClick r:id="" action="ppaction://media"/>
            <a:extLst>
              <a:ext uri="{FF2B5EF4-FFF2-40B4-BE49-F238E27FC236}">
                <a16:creationId xmlns:a16="http://schemas.microsoft.com/office/drawing/2014/main" id="{1422CCEE-B1DC-B541-880A-D2ABFBF66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6" y="640235"/>
            <a:ext cx="826483" cy="826483"/>
          </a:xfrm>
          <a:prstGeom prst="rect">
            <a:avLst/>
          </a:prstGeom>
        </p:spPr>
      </p:pic>
    </p:spTree>
    <p:extLst>
      <p:ext uri="{BB962C8B-B14F-4D97-AF65-F5344CB8AC3E}">
        <p14:creationId xmlns:p14="http://schemas.microsoft.com/office/powerpoint/2010/main" val="12983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Desired Portal App Features</a:t>
            </a:r>
          </a:p>
        </p:txBody>
      </p:sp>
      <p:sp>
        <p:nvSpPr>
          <p:cNvPr id="3" name="Content Placeholder 2"/>
          <p:cNvSpPr>
            <a:spLocks noGrp="1"/>
          </p:cNvSpPr>
          <p:nvPr>
            <p:ph sz="half" idx="1"/>
          </p:nvPr>
        </p:nvSpPr>
        <p:spPr>
          <a:xfrm>
            <a:off x="503694" y="1559049"/>
            <a:ext cx="8018339" cy="1695450"/>
          </a:xfrm>
        </p:spPr>
        <p:txBody>
          <a:bodyPr>
            <a:normAutofit/>
          </a:bodyPr>
          <a:lstStyle/>
          <a:p>
            <a:pPr marL="0" indent="0">
              <a:buNone/>
            </a:pPr>
            <a:r>
              <a:rPr lang="en-US" sz="2600" dirty="0"/>
              <a:t>Suggested by one or two interviewees:</a:t>
            </a:r>
          </a:p>
          <a:p>
            <a:pPr marL="0" indent="0">
              <a:buNone/>
            </a:pPr>
            <a:endParaRPr lang="en-US" sz="2600" dirty="0"/>
          </a:p>
        </p:txBody>
      </p:sp>
      <p:sp>
        <p:nvSpPr>
          <p:cNvPr id="5" name="TextBox 4"/>
          <p:cNvSpPr txBox="1"/>
          <p:nvPr/>
        </p:nvSpPr>
        <p:spPr>
          <a:xfrm>
            <a:off x="457200" y="2146403"/>
            <a:ext cx="7632916" cy="3816429"/>
          </a:xfrm>
          <a:prstGeom prst="rect">
            <a:avLst/>
          </a:prstGeom>
          <a:noFill/>
        </p:spPr>
        <p:txBody>
          <a:bodyPr wrap="square" rtlCol="0">
            <a:spAutoFit/>
          </a:bodyPr>
          <a:lstStyle/>
          <a:p>
            <a:pPr>
              <a:buClr>
                <a:srgbClr val="5292AE"/>
              </a:buClr>
            </a:pPr>
            <a:endParaRPr lang="en-US" sz="2600" dirty="0"/>
          </a:p>
          <a:p>
            <a:pPr marL="457200" indent="-457200">
              <a:buClr>
                <a:srgbClr val="5292AE"/>
              </a:buClr>
              <a:buFont typeface="Arial"/>
              <a:buChar char="•"/>
            </a:pPr>
            <a:r>
              <a:rPr lang="en-US" sz="2400" dirty="0"/>
              <a:t>Notifications when food package changes</a:t>
            </a:r>
          </a:p>
          <a:p>
            <a:pPr marL="457200" indent="-457200">
              <a:buClr>
                <a:srgbClr val="5292AE"/>
              </a:buClr>
              <a:buFont typeface="Arial"/>
              <a:buChar char="•"/>
            </a:pPr>
            <a:r>
              <a:rPr lang="en-US" sz="2400" dirty="0"/>
              <a:t>Detailed list of what to bring to each appointment (paperwork, children, etc.)</a:t>
            </a:r>
          </a:p>
          <a:p>
            <a:pPr marL="457200" indent="-457200">
              <a:buClr>
                <a:srgbClr val="5292AE"/>
              </a:buClr>
              <a:buFont typeface="Arial"/>
              <a:buChar char="•"/>
            </a:pPr>
            <a:r>
              <a:rPr lang="en-US" sz="2400" dirty="0"/>
              <a:t>Contact nutritionist and staff via chat </a:t>
            </a:r>
          </a:p>
          <a:p>
            <a:pPr marL="457200" indent="-457200">
              <a:buClr>
                <a:srgbClr val="5292AE"/>
              </a:buClr>
              <a:buFont typeface="Arial"/>
              <a:buChar char="•"/>
            </a:pPr>
            <a:r>
              <a:rPr lang="en-US" sz="2400" dirty="0"/>
              <a:t>Recipes for meals using WIC foods</a:t>
            </a:r>
          </a:p>
          <a:p>
            <a:pPr marL="457200" indent="-457200">
              <a:buClr>
                <a:srgbClr val="5292AE"/>
              </a:buClr>
              <a:buFont typeface="Arial"/>
              <a:buChar char="•"/>
            </a:pPr>
            <a:r>
              <a:rPr lang="en-US" sz="2400" dirty="0"/>
              <a:t>Update contact info</a:t>
            </a:r>
          </a:p>
          <a:p>
            <a:pPr marL="457200" indent="-457200">
              <a:buClr>
                <a:srgbClr val="5292AE"/>
              </a:buClr>
              <a:buFont typeface="Arial"/>
              <a:buChar char="•"/>
            </a:pPr>
            <a:r>
              <a:rPr lang="en-US" sz="2400" dirty="0"/>
              <a:t>Healthy eating tips</a:t>
            </a:r>
          </a:p>
          <a:p>
            <a:pPr marL="457200" indent="-457200">
              <a:buClr>
                <a:srgbClr val="5292AE"/>
              </a:buClr>
              <a:buFont typeface="Arial"/>
              <a:buChar char="•"/>
            </a:pPr>
            <a:endParaRPr lang="en-US" sz="2400" dirty="0"/>
          </a:p>
          <a:p>
            <a:pPr marL="457200" indent="-457200">
              <a:buClr>
                <a:srgbClr val="5292AE"/>
              </a:buClr>
              <a:buFont typeface="Arial"/>
              <a:buChar char="•"/>
            </a:pPr>
            <a:endParaRPr lang="en-US" sz="2400" dirty="0"/>
          </a:p>
        </p:txBody>
      </p:sp>
      <p:pic>
        <p:nvPicPr>
          <p:cNvPr id="9" name="Picture 2" descr="Image result for cell phone icon"/>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0316" y="4352807"/>
            <a:ext cx="2118360" cy="21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00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456848"/>
            <a:ext cx="6946433" cy="438761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Like you said, scheduling appointments, changing address or changing phone numbers instead of having to call the WIC office. I tend to do that quite often where my number changes, and I don’t realize until my WIC benefits are not on there, and I call the office and they say, “We couldn’t get a hold of you”, because I didn’t call and let them know that my number had changed. With the EBT, with the food stamp app, you can do that.</a:t>
            </a:r>
          </a:p>
          <a:p>
            <a:pPr algn="r"/>
            <a:r>
              <a:rPr lang="en-US" sz="2400" dirty="0">
                <a:solidFill>
                  <a:schemeClr val="tx1"/>
                </a:solidFill>
              </a:rPr>
              <a:t>––English-Speaking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Like you said scheduling appointments, changing address or changing phone numbers.mp3">
            <a:hlinkClick r:id="" action="ppaction://media"/>
            <a:extLst>
              <a:ext uri="{FF2B5EF4-FFF2-40B4-BE49-F238E27FC236}">
                <a16:creationId xmlns:a16="http://schemas.microsoft.com/office/drawing/2014/main" id="{B23A94DB-E85A-BE40-B0D5-33E41AA8B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5" y="644048"/>
            <a:ext cx="812800" cy="812800"/>
          </a:xfrm>
          <a:prstGeom prst="rect">
            <a:avLst/>
          </a:prstGeom>
        </p:spPr>
      </p:pic>
    </p:spTree>
    <p:extLst>
      <p:ext uri="{BB962C8B-B14F-4D97-AF65-F5344CB8AC3E}">
        <p14:creationId xmlns:p14="http://schemas.microsoft.com/office/powerpoint/2010/main" val="35328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Scheduling Appointments</a:t>
            </a:r>
          </a:p>
        </p:txBody>
      </p:sp>
      <p:sp>
        <p:nvSpPr>
          <p:cNvPr id="3" name="Content Placeholder 2"/>
          <p:cNvSpPr>
            <a:spLocks noGrp="1"/>
          </p:cNvSpPr>
          <p:nvPr>
            <p:ph idx="1"/>
          </p:nvPr>
        </p:nvSpPr>
        <p:spPr>
          <a:xfrm>
            <a:off x="457197" y="1578913"/>
            <a:ext cx="5612527" cy="2393997"/>
          </a:xfrm>
        </p:spPr>
        <p:txBody>
          <a:bodyPr>
            <a:normAutofit/>
          </a:bodyPr>
          <a:lstStyle/>
          <a:p>
            <a:r>
              <a:rPr lang="en-US" dirty="0"/>
              <a:t>Many schedule appointments online for doctors &amp; hair stylists</a:t>
            </a:r>
          </a:p>
          <a:p>
            <a:r>
              <a:rPr lang="en-US" dirty="0"/>
              <a:t>Most in web browser, not app</a:t>
            </a:r>
          </a:p>
          <a:p>
            <a:r>
              <a:rPr lang="en-US" dirty="0"/>
              <a:t>Like begin able to see open times</a:t>
            </a:r>
          </a:p>
          <a:p>
            <a:r>
              <a:rPr lang="en-US" dirty="0"/>
              <a:t>Don’t have to wait on hold</a:t>
            </a:r>
          </a:p>
        </p:txBody>
      </p:sp>
      <p:sp>
        <p:nvSpPr>
          <p:cNvPr id="5" name="TextBox 4"/>
          <p:cNvSpPr txBox="1"/>
          <p:nvPr/>
        </p:nvSpPr>
        <p:spPr>
          <a:xfrm>
            <a:off x="876300" y="4326926"/>
            <a:ext cx="7360594" cy="1969770"/>
          </a:xfrm>
          <a:prstGeom prst="rect">
            <a:avLst/>
          </a:prstGeom>
          <a:noFill/>
        </p:spPr>
        <p:txBody>
          <a:bodyPr wrap="square" rtlCol="0">
            <a:spAutoFit/>
          </a:bodyPr>
          <a:lstStyle/>
          <a:p>
            <a:r>
              <a:rPr lang="en-US" i="1" dirty="0"/>
              <a:t>I like that I don’t have to call the person individually and ask them what they have available. I’m able to go on there and look myself to see the availability. I’m able to schedule the appointment without calling. I’m able to get a confirmation email, stating when my date and my time is, and it’ll also add to my calendar on my phone.</a:t>
            </a:r>
          </a:p>
          <a:p>
            <a:pPr algn="r"/>
            <a:r>
              <a:rPr lang="en-US" sz="1400" b="1" dirty="0">
                <a:solidFill>
                  <a:schemeClr val="accent1"/>
                </a:solidFill>
              </a:rPr>
              <a:t>—–English-Speaking Interviewee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03221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25111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grpSp>
        <p:nvGrpSpPr>
          <p:cNvPr id="8" name="Group 7"/>
          <p:cNvGrpSpPr/>
          <p:nvPr/>
        </p:nvGrpSpPr>
        <p:grpSpPr>
          <a:xfrm>
            <a:off x="6324307" y="1578913"/>
            <a:ext cx="2191407" cy="2191407"/>
            <a:chOff x="6443859" y="1521372"/>
            <a:chExt cx="2191407" cy="2191407"/>
          </a:xfrm>
        </p:grpSpPr>
        <p:sp>
          <p:nvSpPr>
            <p:cNvPr id="4" name="Oval 3"/>
            <p:cNvSpPr/>
            <p:nvPr/>
          </p:nvSpPr>
          <p:spPr>
            <a:xfrm>
              <a:off x="6443859" y="1521372"/>
              <a:ext cx="2191407" cy="2191407"/>
            </a:xfrm>
            <a:prstGeom prst="ellipse">
              <a:avLst/>
            </a:prstGeom>
            <a:solidFill>
              <a:srgbClr val="FFFFFF"/>
            </a:solidFill>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122" name="Picture 2" descr="https://encrypted-tbn0.gstatic.com/images?q=tbn:ANd9GcRcJ6jueetKQnX1w1aOdqCkRLc5wEroYIaZfw&amp;usqp=CAU"/>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7661" t="14102" r="14551" b="20545"/>
            <a:stretch/>
          </p:blipFill>
          <p:spPr bwMode="auto">
            <a:xfrm>
              <a:off x="6883877" y="1891862"/>
              <a:ext cx="1394661" cy="145042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 like that I don't have to call the person individually.mp3">
            <a:hlinkClick r:id="" action="ppaction://media"/>
            <a:extLst>
              <a:ext uri="{FF2B5EF4-FFF2-40B4-BE49-F238E27FC236}">
                <a16:creationId xmlns:a16="http://schemas.microsoft.com/office/drawing/2014/main" id="{1AAE09D6-A9A6-4045-99E8-016265BF3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206" y="5964638"/>
            <a:ext cx="812800" cy="812800"/>
          </a:xfrm>
          <a:prstGeom prst="rect">
            <a:avLst/>
          </a:prstGeom>
        </p:spPr>
      </p:pic>
    </p:spTree>
    <p:extLst>
      <p:ext uri="{BB962C8B-B14F-4D97-AF65-F5344CB8AC3E}">
        <p14:creationId xmlns:p14="http://schemas.microsoft.com/office/powerpoint/2010/main" val="38045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3323" y="0"/>
            <a:ext cx="10767848" cy="698412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7912" y="362602"/>
            <a:ext cx="2743939" cy="59278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2947" y="362603"/>
            <a:ext cx="2743938" cy="592783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9251" y="362601"/>
            <a:ext cx="2743938" cy="5927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2295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3323" y="0"/>
            <a:ext cx="10767848" cy="698412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7912" y="362602"/>
            <a:ext cx="2743938" cy="59278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2947" y="362603"/>
            <a:ext cx="2743937" cy="592783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9251" y="362602"/>
            <a:ext cx="2743938" cy="5927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975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Presentation Agenda</a:t>
            </a:r>
          </a:p>
        </p:txBody>
      </p:sp>
      <p:sp>
        <p:nvSpPr>
          <p:cNvPr id="3" name="Content Placeholder 2"/>
          <p:cNvSpPr>
            <a:spLocks noGrp="1"/>
          </p:cNvSpPr>
          <p:nvPr>
            <p:ph idx="1"/>
          </p:nvPr>
        </p:nvSpPr>
        <p:spPr>
          <a:xfrm>
            <a:off x="457198" y="1578913"/>
            <a:ext cx="8045378" cy="2725073"/>
          </a:xfrm>
        </p:spPr>
        <p:txBody>
          <a:bodyPr vert="horz" lIns="91440" tIns="45720" rIns="91440" bIns="45720" rtlCol="0" anchor="t">
            <a:normAutofit lnSpcReduction="10000"/>
          </a:bodyPr>
          <a:lstStyle/>
          <a:p>
            <a:pPr marL="457200" indent="-457200">
              <a:buFont typeface="+mj-lt"/>
              <a:buAutoNum type="arabicPeriod"/>
            </a:pPr>
            <a:r>
              <a:rPr lang="en-US" dirty="0"/>
              <a:t>Research Goals</a:t>
            </a:r>
          </a:p>
          <a:p>
            <a:pPr marL="457200" indent="-457200">
              <a:buFont typeface="+mj-lt"/>
              <a:buAutoNum type="arabicPeriod"/>
            </a:pPr>
            <a:r>
              <a:rPr lang="en-US" dirty="0"/>
              <a:t>Findings from WIC Staff Focus Groups</a:t>
            </a:r>
          </a:p>
          <a:p>
            <a:pPr marL="457200" indent="-457200">
              <a:buFont typeface="+mj-lt"/>
              <a:buAutoNum type="arabicPeriod"/>
            </a:pPr>
            <a:r>
              <a:rPr lang="en-US" dirty="0"/>
              <a:t>Findings from WIC Client Interviews</a:t>
            </a:r>
          </a:p>
          <a:p>
            <a:pPr marL="457200" indent="-457200">
              <a:buFont typeface="+mj-lt"/>
              <a:buAutoNum type="arabicPeriod"/>
            </a:pPr>
            <a:r>
              <a:rPr lang="en-US" dirty="0"/>
              <a:t>Closing Thoughts</a:t>
            </a:r>
          </a:p>
          <a:p>
            <a:pPr marL="457200" indent="-457200">
              <a:buFont typeface="+mj-lt"/>
              <a:buAutoNum type="arabicPeriod"/>
            </a:pPr>
            <a:r>
              <a:rPr lang="en-US" dirty="0"/>
              <a:t>Recommendations</a:t>
            </a:r>
          </a:p>
          <a:p>
            <a:pPr marL="457200" indent="-457200">
              <a:buFont typeface="+mj-lt"/>
              <a:buAutoNum type="arabicPeriod"/>
            </a:pPr>
            <a:r>
              <a:rPr lang="en-US" dirty="0"/>
              <a:t>Group Discussion</a:t>
            </a:r>
          </a:p>
        </p:txBody>
      </p:sp>
      <p:pic>
        <p:nvPicPr>
          <p:cNvPr id="10" name="Picture 2" descr="Image result for college class icon"/>
          <p:cNvPicPr>
            <a:picLocks noChangeAspect="1" noChangeArrowheads="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9860" t="20308" r="20147" b="20594"/>
          <a:stretch/>
        </p:blipFill>
        <p:spPr bwMode="auto">
          <a:xfrm>
            <a:off x="6500413" y="4472996"/>
            <a:ext cx="1812971" cy="178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29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3323" y="0"/>
            <a:ext cx="10767848" cy="698412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7912" y="362602"/>
            <a:ext cx="2743938" cy="59278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2947" y="362603"/>
            <a:ext cx="2743937" cy="592783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9251" y="362602"/>
            <a:ext cx="2743938" cy="5927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589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TXIN Portal Screenshots</a:t>
            </a:r>
          </a:p>
        </p:txBody>
      </p:sp>
      <p:sp>
        <p:nvSpPr>
          <p:cNvPr id="3" name="Content Placeholder 2"/>
          <p:cNvSpPr>
            <a:spLocks noGrp="1"/>
          </p:cNvSpPr>
          <p:nvPr>
            <p:ph idx="1"/>
          </p:nvPr>
        </p:nvSpPr>
        <p:spPr>
          <a:xfrm>
            <a:off x="457200" y="1444586"/>
            <a:ext cx="4114799" cy="5003660"/>
          </a:xfrm>
        </p:spPr>
        <p:txBody>
          <a:bodyPr>
            <a:normAutofit/>
          </a:bodyPr>
          <a:lstStyle/>
          <a:p>
            <a:r>
              <a:rPr lang="en-US" dirty="0"/>
              <a:t>Would love to schedule appointments &amp; apply for WIC in an app</a:t>
            </a:r>
          </a:p>
          <a:p>
            <a:r>
              <a:rPr lang="en-US" dirty="0"/>
              <a:t>Looks “easy to use”</a:t>
            </a:r>
          </a:p>
          <a:p>
            <a:r>
              <a:rPr lang="en-US" dirty="0"/>
              <a:t>Looks like other apps</a:t>
            </a:r>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9251" y="740974"/>
            <a:ext cx="2743939" cy="592783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54113" y="3917010"/>
            <a:ext cx="4521930" cy="2246769"/>
          </a:xfrm>
          <a:prstGeom prst="rect">
            <a:avLst/>
          </a:prstGeom>
          <a:noFill/>
        </p:spPr>
        <p:txBody>
          <a:bodyPr wrap="square" rtlCol="0">
            <a:spAutoFit/>
          </a:bodyPr>
          <a:lstStyle/>
          <a:p>
            <a:r>
              <a:rPr lang="en-US" i="1" dirty="0"/>
              <a:t>I like it. It looks familiar to any other app where you shop maybe like Target or Walmart, so it seems like it would be easy to use. You could just figure it out yourself. You wouldn’t be confused about what to do next on how to set up your account.</a:t>
            </a:r>
          </a:p>
          <a:p>
            <a:pPr algn="r"/>
            <a:r>
              <a:rPr lang="en-US" sz="1400" b="1" dirty="0">
                <a:solidFill>
                  <a:schemeClr val="accent1"/>
                </a:solidFill>
              </a:rPr>
              <a:t>—–English-Speaking Interviewee</a:t>
            </a:r>
          </a:p>
        </p:txBody>
      </p:sp>
      <p:sp>
        <p:nvSpPr>
          <p:cNvPr id="8" name="TextBox 7">
            <a:extLst>
              <a:ext uri="{FF2B5EF4-FFF2-40B4-BE49-F238E27FC236}">
                <a16:creationId xmlns:a16="http://schemas.microsoft.com/office/drawing/2014/main" id="{8FE32F3D-A49F-44AB-BDEB-E4681811035C}"/>
              </a:ext>
            </a:extLst>
          </p:cNvPr>
          <p:cNvSpPr txBox="1"/>
          <p:nvPr/>
        </p:nvSpPr>
        <p:spPr>
          <a:xfrm>
            <a:off x="359538" y="362230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F50E742-84D6-4737-A6CC-7128FA90F634}"/>
              </a:ext>
            </a:extLst>
          </p:cNvPr>
          <p:cNvSpPr txBox="1"/>
          <p:nvPr/>
        </p:nvSpPr>
        <p:spPr>
          <a:xfrm rot="10800000">
            <a:off x="5298616" y="513869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5" name="I like it. It looks familiar to any other app.mp3">
            <a:hlinkClick r:id="" action="ppaction://media"/>
            <a:extLst>
              <a:ext uri="{FF2B5EF4-FFF2-40B4-BE49-F238E27FC236}">
                <a16:creationId xmlns:a16="http://schemas.microsoft.com/office/drawing/2014/main" id="{1971D55D-6956-E94F-8F62-6CCC179F26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191" y="5899613"/>
            <a:ext cx="812800" cy="812800"/>
          </a:xfrm>
          <a:prstGeom prst="rect">
            <a:avLst/>
          </a:prstGeom>
        </p:spPr>
      </p:pic>
    </p:spTree>
    <p:extLst>
      <p:ext uri="{BB962C8B-B14F-4D97-AF65-F5344CB8AC3E}">
        <p14:creationId xmlns:p14="http://schemas.microsoft.com/office/powerpoint/2010/main" val="150295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285999"/>
            <a:ext cx="6946433" cy="438761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It’s exciting to know that they have an app. What you showed me is personal &amp; then this means that they’re going to be supporting the moms and the children. It’s more personalized because you create your own account, your own username &amp; you create the questions in order to verify that you are who you’re saying you are. That gives me peace of mind because they are protecting my privacy &amp; my personal information. I really like the colors. I love purple. So it was appealing.</a:t>
            </a:r>
          </a:p>
          <a:p>
            <a:pPr algn="r"/>
            <a:r>
              <a:rPr lang="en-US" sz="2400" dirty="0">
                <a:solidFill>
                  <a:schemeClr val="tx1"/>
                </a:solidFill>
              </a:rPr>
              <a:t>––Spanish-Speaking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3" name="It's exciting to know.mp3">
            <a:hlinkClick r:id="" action="ppaction://media"/>
            <a:extLst>
              <a:ext uri="{FF2B5EF4-FFF2-40B4-BE49-F238E27FC236}">
                <a16:creationId xmlns:a16="http://schemas.microsoft.com/office/drawing/2014/main" id="{2139EDF5-6066-3443-98FB-E6C853A2F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623" y="1490014"/>
            <a:ext cx="812800" cy="812800"/>
          </a:xfrm>
          <a:prstGeom prst="rect">
            <a:avLst/>
          </a:prstGeom>
        </p:spPr>
      </p:pic>
    </p:spTree>
    <p:extLst>
      <p:ext uri="{BB962C8B-B14F-4D97-AF65-F5344CB8AC3E}">
        <p14:creationId xmlns:p14="http://schemas.microsoft.com/office/powerpoint/2010/main" val="31635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Portal Look &amp; Feel</a:t>
            </a:r>
          </a:p>
        </p:txBody>
      </p:sp>
      <p:sp>
        <p:nvSpPr>
          <p:cNvPr id="3" name="Content Placeholder 2"/>
          <p:cNvSpPr>
            <a:spLocks noGrp="1"/>
          </p:cNvSpPr>
          <p:nvPr>
            <p:ph idx="1"/>
          </p:nvPr>
        </p:nvSpPr>
        <p:spPr>
          <a:xfrm>
            <a:off x="457200" y="1444586"/>
            <a:ext cx="5170968" cy="5003660"/>
          </a:xfrm>
        </p:spPr>
        <p:txBody>
          <a:bodyPr>
            <a:normAutofit/>
          </a:bodyPr>
          <a:lstStyle/>
          <a:p>
            <a:r>
              <a:rPr lang="en-US" dirty="0"/>
              <a:t>“Modern”, “inviting”, &amp; “pretty”</a:t>
            </a:r>
          </a:p>
          <a:p>
            <a:r>
              <a:rPr lang="en-US" dirty="0"/>
              <a:t>Like the colors</a:t>
            </a:r>
          </a:p>
          <a:p>
            <a:r>
              <a:rPr lang="en-US" dirty="0"/>
              <a:t>Several prefer this design over other Texas WIC materials – see it as an “update”</a:t>
            </a:r>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9251" y="740974"/>
            <a:ext cx="2743938" cy="592783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54113" y="3917010"/>
            <a:ext cx="4521930" cy="2246769"/>
          </a:xfrm>
          <a:prstGeom prst="rect">
            <a:avLst/>
          </a:prstGeom>
          <a:noFill/>
        </p:spPr>
        <p:txBody>
          <a:bodyPr wrap="square" rtlCol="0">
            <a:spAutoFit/>
          </a:bodyPr>
          <a:lstStyle/>
          <a:p>
            <a:r>
              <a:rPr lang="en-US" i="1" dirty="0"/>
              <a:t>I feel like it looks a little more modern. Compared to like the app now, it seems a little more inviting, I guess. I don’t really know how to explain it, but it does look – I like the look better than the current app that they have, for sure. </a:t>
            </a:r>
          </a:p>
          <a:p>
            <a:pPr algn="r"/>
            <a:r>
              <a:rPr lang="en-US" sz="1400" b="1" dirty="0">
                <a:solidFill>
                  <a:schemeClr val="accent1"/>
                </a:solidFill>
              </a:rPr>
              <a:t>—–English-Speaking Interviewee</a:t>
            </a:r>
          </a:p>
        </p:txBody>
      </p:sp>
      <p:sp>
        <p:nvSpPr>
          <p:cNvPr id="8" name="TextBox 7">
            <a:extLst>
              <a:ext uri="{FF2B5EF4-FFF2-40B4-BE49-F238E27FC236}">
                <a16:creationId xmlns:a16="http://schemas.microsoft.com/office/drawing/2014/main" id="{8FE32F3D-A49F-44AB-BDEB-E4681811035C}"/>
              </a:ext>
            </a:extLst>
          </p:cNvPr>
          <p:cNvSpPr txBox="1"/>
          <p:nvPr/>
        </p:nvSpPr>
        <p:spPr>
          <a:xfrm>
            <a:off x="359538" y="362230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F50E742-84D6-4737-A6CC-7128FA90F634}"/>
              </a:ext>
            </a:extLst>
          </p:cNvPr>
          <p:cNvSpPr txBox="1"/>
          <p:nvPr/>
        </p:nvSpPr>
        <p:spPr>
          <a:xfrm rot="10800000">
            <a:off x="5348491" y="513869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5" name="I feel like it looks a little more modern.mp3">
            <a:hlinkClick r:id="" action="ppaction://media"/>
            <a:extLst>
              <a:ext uri="{FF2B5EF4-FFF2-40B4-BE49-F238E27FC236}">
                <a16:creationId xmlns:a16="http://schemas.microsoft.com/office/drawing/2014/main" id="{2343D5E4-4647-F848-918F-C353920480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172" y="5930154"/>
            <a:ext cx="812800" cy="812800"/>
          </a:xfrm>
          <a:prstGeom prst="rect">
            <a:avLst/>
          </a:prstGeom>
        </p:spPr>
      </p:pic>
    </p:spTree>
    <p:extLst>
      <p:ext uri="{BB962C8B-B14F-4D97-AF65-F5344CB8AC3E}">
        <p14:creationId xmlns:p14="http://schemas.microsoft.com/office/powerpoint/2010/main" val="38878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Portal Look &amp; Feel</a:t>
            </a:r>
          </a:p>
        </p:txBody>
      </p:sp>
      <p:sp>
        <p:nvSpPr>
          <p:cNvPr id="3" name="Content Placeholder 2"/>
          <p:cNvSpPr>
            <a:spLocks noGrp="1"/>
          </p:cNvSpPr>
          <p:nvPr>
            <p:ph idx="1"/>
          </p:nvPr>
        </p:nvSpPr>
        <p:spPr>
          <a:xfrm>
            <a:off x="457200" y="1444586"/>
            <a:ext cx="5170968" cy="5003660"/>
          </a:xfrm>
        </p:spPr>
        <p:txBody>
          <a:bodyPr>
            <a:normAutofit/>
          </a:bodyPr>
          <a:lstStyle/>
          <a:p>
            <a:r>
              <a:rPr lang="en-US" dirty="0"/>
              <a:t>Several said they would question if this app was from Texas WIC because it doesn’t match WIC branding or say “Texas”</a:t>
            </a:r>
          </a:p>
          <a:p>
            <a:r>
              <a:rPr lang="en-US" dirty="0"/>
              <a:t>Several want to see “Texas”</a:t>
            </a:r>
          </a:p>
          <a:p>
            <a:r>
              <a:rPr lang="en-US" dirty="0"/>
              <a:t>When asked, several said they would trust the app even if it didn’t say “Texas” if their WIC staff told them to download it</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59251" y="740975"/>
            <a:ext cx="2743938" cy="5927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195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940161"/>
            <a:ext cx="6800673"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300" dirty="0">
                <a:solidFill>
                  <a:schemeClr val="tx1"/>
                </a:solidFill>
              </a:rPr>
              <a:t>It doesn’t look like the traditional WIC lettering and stuff on that page. I guess they’re not as curvy – I don't know. It definitely– it looks newer. But I mean it is a new app, so if somebody hasn’t been on WIC for long, then they wouldn’t know that it’s not the original.</a:t>
            </a:r>
          </a:p>
          <a:p>
            <a:pPr algn="r"/>
            <a:r>
              <a:rPr lang="en-US" sz="23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742782"/>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814337"/>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300" dirty="0">
                <a:solidFill>
                  <a:schemeClr val="tx1"/>
                </a:solidFill>
              </a:rPr>
              <a:t>I would know exactly which one because [WIC staff] would be telling me. I wouldn’t just be blindly looking for it in an app store wondering if it’s the right one or not. They’re giving me the information because it really is the app, so I would just download it. </a:t>
            </a:r>
          </a:p>
          <a:p>
            <a:pPr algn="r"/>
            <a:r>
              <a:rPr lang="en-US" sz="2300" dirty="0">
                <a:solidFill>
                  <a:schemeClr val="tx1"/>
                </a:solidFill>
              </a:rPr>
              <a:t>– English-Speaking Interviewee</a:t>
            </a:r>
          </a:p>
        </p:txBody>
      </p:sp>
      <p:pic>
        <p:nvPicPr>
          <p:cNvPr id="2" name="It doesn't look like the traditional WIC lettering.mp3">
            <a:hlinkClick r:id="" action="ppaction://media"/>
            <a:extLst>
              <a:ext uri="{FF2B5EF4-FFF2-40B4-BE49-F238E27FC236}">
                <a16:creationId xmlns:a16="http://schemas.microsoft.com/office/drawing/2014/main" id="{BFAA954A-C4F4-1A4F-8910-C3A0DFD7A8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668" y="1409422"/>
            <a:ext cx="854755" cy="854755"/>
          </a:xfrm>
          <a:prstGeom prst="rect">
            <a:avLst/>
          </a:prstGeom>
        </p:spPr>
      </p:pic>
      <p:pic>
        <p:nvPicPr>
          <p:cNvPr id="3" name="I would know exactly which one because WIC staff would be telling me.mp3">
            <a:hlinkClick r:id="" action="ppaction://media"/>
            <a:extLst>
              <a:ext uri="{FF2B5EF4-FFF2-40B4-BE49-F238E27FC236}">
                <a16:creationId xmlns:a16="http://schemas.microsoft.com/office/drawing/2014/main" id="{45507E63-F567-8944-8476-7AE30277CE9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9970" y="5452494"/>
            <a:ext cx="812800" cy="812800"/>
          </a:xfrm>
          <a:prstGeom prst="rect">
            <a:avLst/>
          </a:prstGeom>
        </p:spPr>
      </p:pic>
    </p:spTree>
    <p:extLst>
      <p:ext uri="{BB962C8B-B14F-4D97-AF65-F5344CB8AC3E}">
        <p14:creationId xmlns:p14="http://schemas.microsoft.com/office/powerpoint/2010/main" val="28987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Providing Information </a:t>
            </a:r>
          </a:p>
        </p:txBody>
      </p:sp>
      <p:sp>
        <p:nvSpPr>
          <p:cNvPr id="3" name="Content Placeholder 2"/>
          <p:cNvSpPr>
            <a:spLocks noGrp="1"/>
          </p:cNvSpPr>
          <p:nvPr>
            <p:ph sz="half" idx="1"/>
          </p:nvPr>
        </p:nvSpPr>
        <p:spPr>
          <a:xfrm>
            <a:off x="457200" y="1559049"/>
            <a:ext cx="5596759" cy="1695450"/>
          </a:xfrm>
        </p:spPr>
        <p:txBody>
          <a:bodyPr>
            <a:normAutofit/>
          </a:bodyPr>
          <a:lstStyle/>
          <a:p>
            <a:pPr marL="0" indent="0">
              <a:buNone/>
            </a:pPr>
            <a:r>
              <a:rPr lang="en-US" sz="2600" dirty="0"/>
              <a:t>Similar to what other apps ask for – feel comfortable with it</a:t>
            </a:r>
          </a:p>
        </p:txBody>
      </p:sp>
      <p:sp>
        <p:nvSpPr>
          <p:cNvPr id="5" name="TextBox 4"/>
          <p:cNvSpPr txBox="1"/>
          <p:nvPr/>
        </p:nvSpPr>
        <p:spPr>
          <a:xfrm>
            <a:off x="457199" y="2750837"/>
            <a:ext cx="5470635" cy="3816429"/>
          </a:xfrm>
          <a:prstGeom prst="rect">
            <a:avLst/>
          </a:prstGeom>
          <a:noFill/>
        </p:spPr>
        <p:txBody>
          <a:bodyPr wrap="square" rtlCol="0">
            <a:spAutoFit/>
          </a:bodyPr>
          <a:lstStyle/>
          <a:p>
            <a:pPr>
              <a:buClr>
                <a:srgbClr val="5292AE"/>
              </a:buClr>
            </a:pPr>
            <a:endParaRPr lang="en-US" sz="2600" dirty="0"/>
          </a:p>
          <a:p>
            <a:pPr marL="457200" indent="-457200">
              <a:buClr>
                <a:srgbClr val="5292AE"/>
              </a:buClr>
              <a:buFont typeface="Arial"/>
              <a:buChar char="•"/>
            </a:pPr>
            <a:r>
              <a:rPr lang="en-US" sz="2400" dirty="0"/>
              <a:t>Date of birth</a:t>
            </a:r>
          </a:p>
          <a:p>
            <a:pPr marL="457200" indent="-457200">
              <a:buClr>
                <a:srgbClr val="5292AE"/>
              </a:buClr>
              <a:buFont typeface="Arial"/>
              <a:buChar char="•"/>
            </a:pPr>
            <a:r>
              <a:rPr lang="en-US" sz="2400" dirty="0"/>
              <a:t>Email</a:t>
            </a:r>
          </a:p>
          <a:p>
            <a:pPr marL="457200" indent="-457200">
              <a:buClr>
                <a:srgbClr val="5292AE"/>
              </a:buClr>
              <a:buFont typeface="Arial"/>
              <a:buChar char="•"/>
            </a:pPr>
            <a:r>
              <a:rPr lang="en-US" sz="2400" dirty="0"/>
              <a:t>Phone number</a:t>
            </a:r>
          </a:p>
          <a:p>
            <a:pPr marL="457200" indent="-457200">
              <a:buClr>
                <a:srgbClr val="5292AE"/>
              </a:buClr>
              <a:buFont typeface="Arial"/>
              <a:buChar char="•"/>
            </a:pPr>
            <a:r>
              <a:rPr lang="en-US" sz="2400" dirty="0"/>
              <a:t>Address</a:t>
            </a:r>
          </a:p>
          <a:p>
            <a:pPr marL="457200" indent="-457200">
              <a:buClr>
                <a:srgbClr val="5292AE"/>
              </a:buClr>
              <a:buFont typeface="Arial"/>
              <a:buChar char="•"/>
            </a:pPr>
            <a:r>
              <a:rPr lang="en-US" sz="2400" dirty="0"/>
              <a:t>Children’s birth certificates</a:t>
            </a:r>
          </a:p>
          <a:p>
            <a:pPr marL="457200" indent="-457200">
              <a:buClr>
                <a:srgbClr val="5292AE"/>
              </a:buClr>
              <a:buFont typeface="Arial"/>
              <a:buChar char="•"/>
            </a:pPr>
            <a:r>
              <a:rPr lang="en-US" sz="2400" dirty="0"/>
              <a:t>Income information</a:t>
            </a:r>
          </a:p>
          <a:p>
            <a:pPr marL="457200" indent="-457200">
              <a:buClr>
                <a:srgbClr val="5292AE"/>
              </a:buClr>
              <a:buFont typeface="Arial"/>
              <a:buChar char="•"/>
            </a:pPr>
            <a:r>
              <a:rPr lang="en-US" sz="2400" dirty="0"/>
              <a:t>Possibly Social Security Number</a:t>
            </a:r>
          </a:p>
          <a:p>
            <a:pPr marL="457200" indent="-457200">
              <a:buClr>
                <a:srgbClr val="5292AE"/>
              </a:buClr>
              <a:buFont typeface="Arial"/>
              <a:buChar char="•"/>
            </a:pPr>
            <a:r>
              <a:rPr lang="en-US" sz="2400" dirty="0"/>
              <a:t>Possibly Medicaid information</a:t>
            </a:r>
          </a:p>
          <a:p>
            <a:pPr marL="457200" indent="-457200">
              <a:buClr>
                <a:srgbClr val="5292AE"/>
              </a:buClr>
              <a:buFont typeface="Arial"/>
              <a:buChar char="•"/>
            </a:pPr>
            <a:endParaRPr lang="en-US" sz="2400" dirty="0"/>
          </a:p>
        </p:txBody>
      </p:sp>
      <p:sp>
        <p:nvSpPr>
          <p:cNvPr id="8" name="Content Placeholder 2"/>
          <p:cNvSpPr>
            <a:spLocks noGrp="1"/>
          </p:cNvSpPr>
          <p:nvPr>
            <p:ph sz="half" idx="1"/>
          </p:nvPr>
        </p:nvSpPr>
        <p:spPr>
          <a:xfrm>
            <a:off x="457199" y="2612568"/>
            <a:ext cx="8018339" cy="641931"/>
          </a:xfrm>
        </p:spPr>
        <p:txBody>
          <a:bodyPr>
            <a:normAutofit/>
          </a:bodyPr>
          <a:lstStyle/>
          <a:p>
            <a:pPr marL="0" indent="0">
              <a:buNone/>
            </a:pPr>
            <a:r>
              <a:rPr lang="en-US" sz="2600" dirty="0"/>
              <a:t>Would expect to provide:</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43142" y="819278"/>
            <a:ext cx="2660690" cy="5747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632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What They Would Want to Know…</a:t>
            </a:r>
          </a:p>
        </p:txBody>
      </p:sp>
      <p:sp>
        <p:nvSpPr>
          <p:cNvPr id="3" name="Content Placeholder 2"/>
          <p:cNvSpPr>
            <a:spLocks noGrp="1"/>
          </p:cNvSpPr>
          <p:nvPr>
            <p:ph idx="1"/>
          </p:nvPr>
        </p:nvSpPr>
        <p:spPr>
          <a:xfrm>
            <a:off x="457197" y="3535730"/>
            <a:ext cx="8323725" cy="3006960"/>
          </a:xfrm>
        </p:spPr>
        <p:txBody>
          <a:bodyPr>
            <a:normAutofit/>
          </a:bodyPr>
          <a:lstStyle/>
          <a:p>
            <a:r>
              <a:rPr lang="en-US" dirty="0"/>
              <a:t>What WIC could offer them - valuable services including food benefits, breastfeeding support &amp; nutrition education</a:t>
            </a:r>
          </a:p>
          <a:p>
            <a:r>
              <a:rPr lang="en-US" dirty="0"/>
              <a:t>Eligibility requirements</a:t>
            </a:r>
          </a:p>
          <a:p>
            <a:r>
              <a:rPr lang="en-US" dirty="0"/>
              <a:t>How long the application process takes </a:t>
            </a:r>
          </a:p>
          <a:p>
            <a:r>
              <a:rPr lang="en-US" dirty="0"/>
              <a:t>What documents/info is need to apply</a:t>
            </a:r>
          </a:p>
          <a:p>
            <a:endParaRPr lang="en-US" dirty="0"/>
          </a:p>
          <a:p>
            <a:endParaRPr lang="en-US" dirty="0"/>
          </a:p>
        </p:txBody>
      </p:sp>
      <p:pic>
        <p:nvPicPr>
          <p:cNvPr id="9" name="Picture 8"/>
          <p:cNvPicPr/>
          <p:nvPr/>
        </p:nvPicPr>
        <p:blipFill>
          <a:blip r:embed="rId3">
            <a:extLst>
              <a:ext uri="{28A0092B-C50C-407E-A947-70E740481C1C}">
                <a14:useLocalDpi xmlns:a14="http://schemas.microsoft.com/office/drawing/2010/main"/>
              </a:ext>
            </a:extLst>
          </a:blip>
          <a:stretch>
            <a:fillRect/>
          </a:stretch>
        </p:blipFill>
        <p:spPr>
          <a:xfrm>
            <a:off x="5679983" y="1178231"/>
            <a:ext cx="2432001" cy="2432001"/>
          </a:xfrm>
          <a:prstGeom prst="rect">
            <a:avLst/>
          </a:prstGeom>
        </p:spPr>
      </p:pic>
      <p:sp>
        <p:nvSpPr>
          <p:cNvPr id="10" name="Content Placeholder 2"/>
          <p:cNvSpPr txBox="1">
            <a:spLocks/>
          </p:cNvSpPr>
          <p:nvPr/>
        </p:nvSpPr>
        <p:spPr>
          <a:xfrm>
            <a:off x="467703" y="3498937"/>
            <a:ext cx="5620457" cy="3842595"/>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dirty="0"/>
          </a:p>
        </p:txBody>
      </p:sp>
      <p:sp>
        <p:nvSpPr>
          <p:cNvPr id="4" name="Rectangle 3"/>
          <p:cNvSpPr/>
          <p:nvPr/>
        </p:nvSpPr>
        <p:spPr>
          <a:xfrm>
            <a:off x="725075" y="1715080"/>
            <a:ext cx="4285880" cy="1200329"/>
          </a:xfrm>
          <a:prstGeom prst="rect">
            <a:avLst/>
          </a:prstGeom>
        </p:spPr>
        <p:txBody>
          <a:bodyPr wrap="square">
            <a:spAutoFit/>
          </a:bodyPr>
          <a:lstStyle/>
          <a:p>
            <a:r>
              <a:rPr lang="en-US" sz="2400" dirty="0"/>
              <a:t>…Before creating a portal app account if they were new to WIC</a:t>
            </a:r>
          </a:p>
        </p:txBody>
      </p:sp>
    </p:spTree>
    <p:extLst>
      <p:ext uri="{BB962C8B-B14F-4D97-AF65-F5344CB8AC3E}">
        <p14:creationId xmlns:p14="http://schemas.microsoft.com/office/powerpoint/2010/main" val="1807839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975988"/>
            <a:ext cx="6800673"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 would like to know what WIC has to offer to me, their help whether in which way are they going to support me because this is a support for breastfeeding moms, for example. I would love to have the information and to let me know what the app is for and what is WIC offering.</a:t>
            </a:r>
          </a:p>
          <a:p>
            <a:pPr algn="r"/>
            <a:r>
              <a:rPr lang="en-US" sz="2200" dirty="0">
                <a:solidFill>
                  <a:schemeClr val="tx1"/>
                </a:solidFill>
              </a:rPr>
              <a:t>– Spanish-Speaking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784675"/>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945368"/>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 would want to know what the eligibility would be, how much income do I need to have or if I have other kids or things like that because I probably wouldn’t want to try to sign up if I don’t qualify anyway. </a:t>
            </a:r>
          </a:p>
          <a:p>
            <a:pPr algn="r"/>
            <a:r>
              <a:rPr lang="en-US" sz="2200" dirty="0">
                <a:solidFill>
                  <a:schemeClr val="tx1"/>
                </a:solidFill>
              </a:rPr>
              <a:t>– English-Speaking Interviewee</a:t>
            </a:r>
          </a:p>
        </p:txBody>
      </p:sp>
      <p:pic>
        <p:nvPicPr>
          <p:cNvPr id="2" name="I would like to know what WIC has to offer me their, whether in which way they are going to support me.mp3">
            <a:hlinkClick r:id="" action="ppaction://media"/>
            <a:extLst>
              <a:ext uri="{FF2B5EF4-FFF2-40B4-BE49-F238E27FC236}">
                <a16:creationId xmlns:a16="http://schemas.microsoft.com/office/drawing/2014/main" id="{6F398F0C-1E9B-D941-9509-3A8D43EF9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4430" y="1540970"/>
            <a:ext cx="812800" cy="812800"/>
          </a:xfrm>
          <a:prstGeom prst="rect">
            <a:avLst/>
          </a:prstGeom>
        </p:spPr>
      </p:pic>
      <p:pic>
        <p:nvPicPr>
          <p:cNvPr id="3" name="I would want to know what the eligibility would be.mp3">
            <a:hlinkClick r:id="" action="ppaction://media"/>
            <a:extLst>
              <a:ext uri="{FF2B5EF4-FFF2-40B4-BE49-F238E27FC236}">
                <a16:creationId xmlns:a16="http://schemas.microsoft.com/office/drawing/2014/main" id="{0B6A770D-45DD-FE46-9D04-AF31AD3E91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5746" y="5703708"/>
            <a:ext cx="812800" cy="812800"/>
          </a:xfrm>
          <a:prstGeom prst="rect">
            <a:avLst/>
          </a:prstGeom>
        </p:spPr>
      </p:pic>
    </p:spTree>
    <p:extLst>
      <p:ext uri="{BB962C8B-B14F-4D97-AF65-F5344CB8AC3E}">
        <p14:creationId xmlns:p14="http://schemas.microsoft.com/office/powerpoint/2010/main" val="34891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How Long Would It Take?</a:t>
            </a:r>
          </a:p>
        </p:txBody>
      </p:sp>
      <p:sp>
        <p:nvSpPr>
          <p:cNvPr id="3" name="Content Placeholder 2"/>
          <p:cNvSpPr>
            <a:spLocks noGrp="1"/>
          </p:cNvSpPr>
          <p:nvPr>
            <p:ph idx="1"/>
          </p:nvPr>
        </p:nvSpPr>
        <p:spPr>
          <a:xfrm>
            <a:off x="949868" y="1626212"/>
            <a:ext cx="2985459" cy="770148"/>
          </a:xfrm>
        </p:spPr>
        <p:txBody>
          <a:bodyPr>
            <a:noAutofit/>
          </a:bodyPr>
          <a:lstStyle/>
          <a:p>
            <a:pPr marL="0" indent="0" algn="ctr">
              <a:buNone/>
            </a:pPr>
            <a:r>
              <a:rPr lang="en-US" sz="2600" dirty="0"/>
              <a:t>To create an app account</a:t>
            </a:r>
          </a:p>
        </p:txBody>
      </p:sp>
      <p:sp>
        <p:nvSpPr>
          <p:cNvPr id="8" name="AutoShape 2" descr="data:image/png;base64,iVBORw0KGgoAAAANSUhEUgAAANgAAADpCAMAAABx2AnXAAAAw1BMVEX///8AAAAREiQaGhra2tsZGRkXFxcQEBAUFBTd3d0NDQ3FxcUICAj09PQODg6ysrK6urqsrKzAwMDr6+vk5OQ2NjZFRUX5+fnS0tKTk5MAABfo6OglJSVLS0sAABpVVVVpaWmgoKAxMTGHh4ekpKRdXV13d3d/f3/MzMxUVFQ7OzuQkJB4eHgkJCRmZmYAABNBQUyNjZVtbnYnKDeIiJAbHS15eYEAAB9gYWsUFCciIzFPT1qKipA6PEc0M0BnaHFMTFaC0g1lAAAQgUlEQVR4nO1dCXuyOBdtVBYVtIobVRHcam3dl9fW1vb//6oPEgIB0SoJYOfzzNOZadWQY+6Wm+U+PNxxxx133HHHHXf8l9DM+qAk3SM2MMAR+kn3iQWyx7wAqCTdKwbIBxHLJ90rBrgT+2u4E/truBP7a7gT+2u4E/truBP7a5CDiMlJ94oFGlU/rXEj6T6xQv6RwH9BDG08egesnHR/mKHkJVZMuj/McD2xcmvajL5f1LiaWNN62+vtm86riU3h+yY3L7PXEmvgd9Zu3C9cS2zsvnd406p2JTHv29VYuhgO1xGrF7xvf46nk2FwHbGe991gHE8nw+AqYoqPFyjF1MsQuIpYxserG1Mnw4BKFG/Z4suNUblsx/blfOOXiCKvDgheehwdvB7KqKjq7Vq1NRFzkokCP2lVa21dLY5O0TPDKb3fcojd3oKTUlZfYNdygsjznAOeFwUJvtBRywFrm3C41J6IeN2YF1PKzzWzVwKXPgPO8le1Zx85O0VSVYfWf6SECASi2e9wJqlznFxyAgBcp0/ETU441enXbmlOKpfM7gi8r/tIBC1Y/+cjx5sjVyvZKtcn7EZldDMKltd98sfxYsG0Gl4DLkm5gsh73mYO3HD04E1p3YwDq/fHQCK6yws5HyMfvxw5spwExqWHZ+L1GxFD2fSrIkHqLCeCHTHAIuD1aQ6/MkiaEYRi0nKEiy9cyMrmVnAGjs+19IGA/nwL+iWrAsCsuEvHKnjcuFxXh57sFiYrpTTA37kYgpXNTXTGuzs0LWs9aVYPjRqmFWqwAoaNBy/Tx6Rp1Z+xK+aE4P5W9Z5RbGQrTTOmyDcr2VHR6Ond4PdiagLfS3jE8hOsXEG0ur1i1u1gFoCs80s9W+wFsbOpcaA1SoIP7t0ztvDiUQ/Hvbwvfs+QxCDkfG989EGnxefEBi07toeL9+tW28gev/2YGGzEaPs+LNkqC8YBb48DRaxdOV/P1GAXFEzMREX1NZDD0p1IKnhoD5dPCjsnI6GTxEyUX4LkkQNv0fT9DJQXYDtUT4eGmdMfOUfMfFUPGjTQiXllotKVArRreDYMMomdoW226aFmaxroxhpaNWz18tj4wS9dqFcqv9i5CpnFcR4RY5qqbMcaXjF8pW/Ym3nL2XFIbIvWj4gXR4ph//WsBl0GU1hVgxRHDjGLaWb2COznuag1Hx5yoE3bshl1Pjw0a0TD6BsEsUSONi/SyhvW38vUc95He8eOmgizPHoWwYuzbV0HTKiCoHoaz5obhFESY9KzxhGvAWaTpUxvElpaHxwxi9g2Zo94EVxMm0axsNoEoOf+pvqYiblIA0e5K/h4kcJfb1Ep2WOLlORHH7NCNcoYpC35eEUoIA33KVBKJGqjexpDgGwURjrScCebdu0TjK4ii4hLfl4Rb1VoOq4SemouqllMxhYJ/LRJ5OfbmhOHGTKNkRiQelXwxIfR8zKZOdII40ahGkW24Bl44/lYphPuqTr4rUaRRs1DDXYDxJgmEyOPaeQA89yV3BI9hiO2hKbjz6ABEVusvRkSREfBYlwafsXPLEBh7P3+iWvQgILoeOYO29bPw8nzIJk5m164GlWPIHZjTWXWnb0R0Hox3VpV8gpizJtlnOAK2nyWbhpZDsciRqtgAU7YCfV5xvbjFZAhR41Zu0HoBc0QcIYfBiDsvlgF5vgcyxGlZ6509aA/O34aSo7AKubpwQHDbUd5T0Dp1HEeg7QfLBJ9FmRo6p1Y6i2yCZ/cOZUPUob46QK0zmy6ADXMjTkiG7OydGoPBLldh2M2ZHKaJwZsYG2qrEaRM3qzmg/Snrx1TKvUIYaMn7AYsr5nwLIPsiUWA9ZzzAz0wgEuCubzh7JrP+CQsdgnPBaJARtaf2m0AWUK8QjIOAQIYt00Wm0YEOjEkAkMXM7IYxJt71lkG90rtpwFCaLzKGfIYH/opy+6RPgwHf+V6XiVzxol51F4yCwJkvTA914BZOtx0ME2skaov9mN/5ZewyGjxMTil0jTEUVmL+McTf01U4OXYZiYj5pAmI4I1qkMx0EZv74XT6Zhlyi/5AopiSJdWwFQ3MWHS+ycRMiiRBeyQieG5yuMQjQXZSJZfkk/8UouTy+LgwIhiazTleSK8++C+OAee7E6laPagaoUONeJMTYdFXIb1YVt11xZ5EWayUuZtIkXfakXowhIXCgMeCoNv26agBXOxLAkMnViQw+vS+fEWBZF2kQcTE7ZtqhF0Y4f2YmH1+WJp5YriyJFukomJZFhptJ3nuwKq4T35VMGH2XS2LPzzrqP1xXJGeyjeTolU0kVYxX3EguVCNdMQfAREahk4a1Zp+CmSVmdNCkCP64KIex9xDk6TzYhbAejlam3I17Xfe/PhPUIbc6a1soNth1MDu02j/c2v1zXAs7rWD3LhXXRDdJ2sIingi48ujKWxZ6Mt77ysGsIj4CYPDPIvhoBvK4VBHz8G1qPsIaaNIpjeqPot/IhBNFa4kcfFGiS+ENLRe0bDahPc8nH6hVKDuwZnGWvpWHIvsA5i20Uw7aBUWkF8QqR67KDTCp73xZcYpRLN9nAc0phvi17SVqiSA/IMAS2+0C3jNgMogUKYfQWx5kwDA6n+HKLd4lRJSjrKF4Y+44fhWoz7xLjQ65tKgIxfaZadobhQqmOjnI6CJdCabjEOD6cD2oCIvCgIQb7Yjtid39lyPQ7Jgb7Fm5ppEISowk8dFJHnalzyPRZliQWro0KGVGV8hDlEFJdNz8OtaFkRQo4JrrWGsll1IMSY2IYIUTS2udlRRgq/LSMtPZqS9/wdQTqP0NiITI61gzM8jgGJKbAFq/feBgVsUZdhgjRjkUMrq0WLfueCauy6Pl1j/EIS4wwHhS5N7jl0IniYShMsWyYoSfGytzXyQbgRJFmEYAcMSmcuVdERg4apQMMUxor0NjrFG2RDppPh3PQnpCKJp/suxtsStGUu65rxYrdcCFVfUwEwVQpD8/lrJRZoT5BLOzsl5y20K2NlV1etNsN7GgTzoGvnn/bmObctKJO1x25B4e+q1JnGOwEA+xaWKF+I1ID9LuAMyMmlxbZO4QLNLvwDSKZE1JPmUO2UwwCTY67zDj9xgKe9FtYU91gNSFjCHxygqPZqS4LXFQLtaFhuMR4MbR6dEV2+TdG0F1rL4ZfANJzrlkUGPaOAsA1ihQbxfo3Zz1wHk+k28IyImdkN3ExNl42hFEshT0jd1LprDpHg6mrYhygaOdFcIMqnlnvwqMuuAGVQBMMqaSS3YAnw15MpD0J0iA3BN/ANXPENg8qFbPnmraSxXtqLAj2GoDtxaiiV7jVWbgVWcSSKNBvd34kNx0lHnzgxV6OZgEaQREJWUy68A/elgO3K3KUnRnkCLuY8AXtON0h0syeMTxbMSdM+hcaaVISqc8NwWbwsdNEb7jFuS5Lhnj6u6x7ZLzorGafvPucOWTHFuPrCnna7aUIWc8ZELRsrOjxHV1/BTqaV+DFZxQnMsgLwd0eIjFkdWvLcTsmb123Nm4b1sPwARCRem+6jbLnrHD+odyN1z5aS5jdspNzRSeGmSg73O6Bh6xrbfmJ7vxpEGRrUWPaJQaMZp8zgZJnyAB4if1q0Yx7zSkaMEaT3pznfHciXtrZ9w1PeLM6PeQdskQixqFnwFh9t/Wu5w6FBLy0s1oDZafKrN2i99aL2OdlTt0C5vde1AQiYgQ6u4YvwxQ/Gd4NwPJ2iob36qaY7YdjOdDXy3S+O5U8Jj9Wg+9UgUKWQ2fauALV1rEfaaaN/wLnqehiLMYZ6ZJXGGOsZIFvT7DvEmOuBp2cxzIyvh7qNJyCJ+j57L9RdHDYvdYjyotYCBjOA9HjI7j5EAmjuxsuprt7SdfM1IW50H3X9cUQgbj7Q4QILCIGup2KuIA78rt7XV7oesWoti5k0F2iUlxj5vKCHoz1tW8EkJoRzCJdDCx6eUWkYAjohiri2nTvXgLKDIvX4rlXIKNL1KP1MAPfxbOe2VnFurQnNOShx5YTJ8ARL9rU73nUa5KPWccNcQaApyCmCEQ8o7z4eEm1iCdLcqvgdWdggqPtMqVvK7p2tpH28Sowv+LzCM2J4NMzrGhd2vsjavhMsuG2Ldm8YtiMkT1m1rGUQ6WezWTRd9R88fMSJvHc3SsgZmSpjKI1fae+K3toLcGRFxGgchmCGFOJk8oEPZAsSD0YgAK1GigSmJIVTqA6p3Ot2Eq3KFXkMr3VgxjE+4anQVRHCIxj3Owk11AM4im00/2FmVIq/TKmffKEKi61U4s1n16f2iWfPDVpJmeDnt9KCJU8t5cgaeeAzrLbl0C1q+34iln1T3+/Z4s+yV4ptMWQT6K68KNdvMhXz0p6PjUsZ4hlnr3HiXNIHAQpkRqG2W5wBTK3oq4Xp4jBur0Bw8WBalJFQt9wQb6Cr2fgpXScnAgk1iy9+D+LjLxV5C8ODsF4TCPr6JdHOG69vJfcEbFmvucfK1MKcYW/SaJbFJQpHrSjAoYWqnrJZUeWm2zm+9NqwAdw4UIRTJM+wVBu4UqagdSgyrSHqtEvGmYoWOwb6rB9opSoQ4uzFp0Th/xqT92t4sAnenwRsBCmJfCa+A5CiOzAqcUaulyt5LYApgnVzwxAo41tWbhhcytCF+zLc28G+RdcIdJS/WsqXUsFp/C3aVs7sRX0uxijAXDKQqc5Xrho4HKCW1SeNyc/SVbePY3sswCIEupp/uzImSNF1pIvAOH5FqqRB0O24gi3pDzssSgKuZxEIJcTRJHzvMkMyl6KSTuuX5BVx8Azbg5DiIC/m15trN6OITyDrGFFSkHkgkiBmnG7IngEpfzcFgnvFMTJ1D++3SvfxCmnq6A0jLc2Nn4iz/OmJPK8iM1l+81o/D1SDuoKLB7frrY4URBErlVtW8XlR8ptBE133HHHHXfccccdTJD5j+Lh1AT3r+Mh9R/Fndhfw1limub5zf75G7CJfZk/qw36/wN+7Wm3n62+8G/vP1rqY3dI/REgYtr3TntaPM2eUk8z8LnRZjNNm4FSqd9fGmAGQEoD4NAA4Gs9T7i/F8Mesc1i9rHdqmuwXWy3i8NisZ0b+8wPAEtlt8g0VvNM5ic/z6zmyY3YCS0w1UWzXvxn/UtDv1mwic0Wqe/l8mm5/Abg899nCiy3+9m8kd0u1dUI7ErlL7BSMlq8Kva+Xe3eNW11eN+ktNVi96WtNO1jmXrXVqkP7f3jXdv/rLfb9X5xWG6/14f1/nsxXy81kpi22613i933dq7N1v+M2dP3+scUxn+ZrfpTBF+Po9lsVWl8xEvsab39KX1+7hdm9xf7z5/+frvd7hfr2W65266N9edymdpv1fnn97Zv8tv2l5/9n7UxI4mltP52s9BWK9U0EObnUovdXjOWn5b4ZZbl7eJxOx/9ZGaxEtN+Siv1x5hv9+v19v17sd4t1ybJxWa7Wy4X6tzkeTBWxvZ7t/hcfC32i0V/sfpeP3mJLT+01efW+pl9g+/1x+Gg7dXnp9nu599iN5stF6slWH6d7kUk2GiHj9Q8tTpsPlJfm81mrqXmH5vD09w046vN5rDa7H/ev57ms83h4/C0Wr0fUnPEy/VjlpQ9afDH/Ae+qplW0lLOmaWds5R2i17sZJf+PyOPv4w7sb+G/wG4AC5O6eVr6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png;base64,iVBORw0KGgoAAAANSUhEUgAAANgAAADpCAMAAABx2AnXAAAAw1BMVEX///8AAAAREiQaGhra2tsZGRkXFxcQEBAUFBTd3d0NDQ3FxcUICAj09PQODg6ysrK6urqsrKzAwMDr6+vk5OQ2NjZFRUX5+fnS0tKTk5MAABfo6OglJSVLS0sAABpVVVVpaWmgoKAxMTGHh4ekpKRdXV13d3d/f3/MzMxUVFQ7OzuQkJB4eHgkJCRmZmYAABNBQUyNjZVtbnYnKDeIiJAbHS15eYEAAB9gYWsUFCciIzFPT1qKipA6PEc0M0BnaHFMTFaC0g1lAAAQgUlEQVR4nO1dCXuyOBdtVBYVtIobVRHcam3dl9fW1vb//6oPEgIB0SoJYOfzzNOZadWQY+6Wm+U+PNxxxx133HHHHXf8l9DM+qAk3SM2MMAR+kn3iQWyx7wAqCTdKwbIBxHLJ90rBrgT+2u4E/truBP7a7gT+2u4E/truBP7a5CDiMlJ94oFGlU/rXEj6T6xQv6RwH9BDG08egesnHR/mKHkJVZMuj/McD2xcmvajL5f1LiaWNN62+vtm86riU3h+yY3L7PXEmvgd9Zu3C9cS2zsvnd406p2JTHv29VYuhgO1xGrF7xvf46nk2FwHbGe991gHE8nw+AqYoqPFyjF1MsQuIpYxserG1Mnw4BKFG/Z4suNUblsx/blfOOXiCKvDgheehwdvB7KqKjq7Vq1NRFzkokCP2lVa21dLY5O0TPDKb3fcojd3oKTUlZfYNdygsjznAOeFwUJvtBRywFrm3C41J6IeN2YF1PKzzWzVwKXPgPO8le1Zx85O0VSVYfWf6SECASi2e9wJqlznFxyAgBcp0/ETU441enXbmlOKpfM7gi8r/tIBC1Y/+cjx5sjVyvZKtcn7EZldDMKltd98sfxYsG0Gl4DLkm5gsh73mYO3HD04E1p3YwDq/fHQCK6yws5HyMfvxw5spwExqWHZ+L1GxFD2fSrIkHqLCeCHTHAIuD1aQ6/MkiaEYRi0nKEiy9cyMrmVnAGjs+19IGA/nwL+iWrAsCsuEvHKnjcuFxXh57sFiYrpTTA37kYgpXNTXTGuzs0LWs9aVYPjRqmFWqwAoaNBy/Tx6Rp1Z+xK+aE4P5W9Z5RbGQrTTOmyDcr2VHR6Ond4PdiagLfS3jE8hOsXEG0ur1i1u1gFoCs80s9W+wFsbOpcaA1SoIP7t0ztvDiUQ/Hvbwvfs+QxCDkfG989EGnxefEBi07toeL9+tW28gev/2YGGzEaPs+LNkqC8YBb48DRaxdOV/P1GAXFEzMREX1NZDD0p1IKnhoD5dPCjsnI6GTxEyUX4LkkQNv0fT9DJQXYDtUT4eGmdMfOUfMfFUPGjTQiXllotKVArRreDYMMomdoW226aFmaxroxhpaNWz18tj4wS9dqFcqv9i5CpnFcR4RY5qqbMcaXjF8pW/Ym3nL2XFIbIvWj4gXR4ph//WsBl0GU1hVgxRHDjGLaWb2COznuag1Hx5yoE3bshl1Pjw0a0TD6BsEsUSONi/SyhvW38vUc95He8eOmgizPHoWwYuzbV0HTKiCoHoaz5obhFESY9KzxhGvAWaTpUxvElpaHxwxi9g2Zo94EVxMm0axsNoEoOf+pvqYiblIA0e5K/h4kcJfb1Ep2WOLlORHH7NCNcoYpC35eEUoIA33KVBKJGqjexpDgGwURjrScCebdu0TjK4ii4hLfl4Rb1VoOq4SemouqllMxhYJ/LRJ5OfbmhOHGTKNkRiQelXwxIfR8zKZOdII40ahGkW24Bl44/lYphPuqTr4rUaRRs1DDXYDxJgmEyOPaeQA89yV3BI9hiO2hKbjz6ABEVusvRkSREfBYlwafsXPLEBh7P3+iWvQgILoeOYO29bPw8nzIJk5m164GlWPIHZjTWXWnb0R0Hox3VpV8gpizJtlnOAK2nyWbhpZDsciRqtgAU7YCfV5xvbjFZAhR41Zu0HoBc0QcIYfBiDsvlgF5vgcyxGlZ6509aA/O34aSo7AKubpwQHDbUd5T0Dp1HEeg7QfLBJ9FmRo6p1Y6i2yCZ/cOZUPUob46QK0zmy6ADXMjTkiG7OydGoPBLldh2M2ZHKaJwZsYG2qrEaRM3qzmg/Snrx1TKvUIYaMn7AYsr5nwLIPsiUWA9ZzzAz0wgEuCubzh7JrP+CQsdgnPBaJARtaf2m0AWUK8QjIOAQIYt00Wm0YEOjEkAkMXM7IYxJt71lkG90rtpwFCaLzKGfIYH/opy+6RPgwHf+V6XiVzxol51F4yCwJkvTA914BZOtx0ME2skaov9mN/5ZewyGjxMTil0jTEUVmL+McTf01U4OXYZiYj5pAmI4I1qkMx0EZv74XT6Zhlyi/5AopiSJdWwFQ3MWHS+ycRMiiRBeyQieG5yuMQjQXZSJZfkk/8UouTy+LgwIhiazTleSK8++C+OAee7E6laPagaoUONeJMTYdFXIb1YVt11xZ5EWayUuZtIkXfakXowhIXCgMeCoNv26agBXOxLAkMnViQw+vS+fEWBZF2kQcTE7ZtqhF0Y4f2YmH1+WJp5YriyJFukomJZFhptJ3nuwKq4T35VMGH2XS2LPzzrqP1xXJGeyjeTolU0kVYxX3EguVCNdMQfAREahk4a1Zp+CmSVmdNCkCP64KIex9xDk6TzYhbAejlam3I17Xfe/PhPUIbc6a1soNth1MDu02j/c2v1zXAs7rWD3LhXXRDdJ2sIingi48ujKWxZ6Mt77ysGsIj4CYPDPIvhoBvK4VBHz8G1qPsIaaNIpjeqPot/IhBNFa4kcfFGiS+ENLRe0bDahPc8nH6hVKDuwZnGWvpWHIvsA5i20Uw7aBUWkF8QqR67KDTCp73xZcYpRLN9nAc0phvi17SVqiSA/IMAS2+0C3jNgMogUKYfQWx5kwDA6n+HKLd4lRJSjrKF4Y+44fhWoz7xLjQ65tKgIxfaZadobhQqmOjnI6CJdCabjEOD6cD2oCIvCgIQb7Yjtid39lyPQ7Jgb7Fm5ppEISowk8dFJHnalzyPRZliQWro0KGVGV8hDlEFJdNz8OtaFkRQo4JrrWGsll1IMSY2IYIUTS2udlRRgq/LSMtPZqS9/wdQTqP0NiITI61gzM8jgGJKbAFq/feBgVsUZdhgjRjkUMrq0WLfueCauy6Pl1j/EIS4wwHhS5N7jl0IniYShMsWyYoSfGytzXyQbgRJFmEYAcMSmcuVdERg4apQMMUxor0NjrFG2RDppPh3PQnpCKJp/suxtsStGUu65rxYrdcCFVfUwEwVQpD8/lrJRZoT5BLOzsl5y20K2NlV1etNsN7GgTzoGvnn/bmObctKJO1x25B4e+q1JnGOwEA+xaWKF+I1ID9LuAMyMmlxbZO4QLNLvwDSKZE1JPmUO2UwwCTY67zDj9xgKe9FtYU91gNSFjCHxygqPZqS4LXFQLtaFhuMR4MbR6dEV2+TdG0F1rL4ZfANJzrlkUGPaOAsA1ihQbxfo3Zz1wHk+k28IyImdkN3ExNl42hFEshT0jd1LprDpHg6mrYhygaOdFcIMqnlnvwqMuuAGVQBMMqaSS3YAnw15MpD0J0iA3BN/ANXPENg8qFbPnmraSxXtqLAj2GoDtxaiiV7jVWbgVWcSSKNBvd34kNx0lHnzgxV6OZgEaQREJWUy68A/elgO3K3KUnRnkCLuY8AXtON0h0syeMTxbMSdM+hcaaVISqc8NwWbwsdNEb7jFuS5Lhnj6u6x7ZLzorGafvPucOWTHFuPrCnna7aUIWc8ZELRsrOjxHV1/BTqaV+DFZxQnMsgLwd0eIjFkdWvLcTsmb123Nm4b1sPwARCRem+6jbLnrHD+odyN1z5aS5jdspNzRSeGmSg73O6Bh6xrbfmJ7vxpEGRrUWPaJQaMZp8zgZJnyAB4if1q0Yx7zSkaMEaT3pznfHciXtrZ9w1PeLM6PeQdskQixqFnwFh9t/Wu5w6FBLy0s1oDZafKrN2i99aL2OdlTt0C5vde1AQiYgQ6u4YvwxQ/Gd4NwPJ2iob36qaY7YdjOdDXy3S+O5U8Jj9Wg+9UgUKWQ2fauALV1rEfaaaN/wLnqehiLMYZ6ZJXGGOsZIFvT7DvEmOuBp2cxzIyvh7qNJyCJ+j57L9RdHDYvdYjyotYCBjOA9HjI7j5EAmjuxsuprt7SdfM1IW50H3X9cUQgbj7Q4QILCIGup2KuIA78rt7XV7oesWoti5k0F2iUlxj5vKCHoz1tW8EkJoRzCJdDCx6eUWkYAjohiri2nTvXgLKDIvX4rlXIKNL1KP1MAPfxbOe2VnFurQnNOShx5YTJ8ARL9rU73nUa5KPWccNcQaApyCmCEQ8o7z4eEm1iCdLcqvgdWdggqPtMqVvK7p2tpH28Sowv+LzCM2J4NMzrGhd2vsjavhMsuG2Ldm8YtiMkT1m1rGUQ6WezWTRd9R88fMSJvHc3SsgZmSpjKI1fae+K3toLcGRFxGgchmCGFOJk8oEPZAsSD0YgAK1GigSmJIVTqA6p3Ot2Eq3KFXkMr3VgxjE+4anQVRHCIxj3Owk11AM4im00/2FmVIq/TKmffKEKi61U4s1n16f2iWfPDVpJmeDnt9KCJU8t5cgaeeAzrLbl0C1q+34iln1T3+/Z4s+yV4ptMWQT6K68KNdvMhXz0p6PjUsZ4hlnr3HiXNIHAQpkRqG2W5wBTK3oq4Xp4jBur0Bw8WBalJFQt9wQb6Cr2fgpXScnAgk1iy9+D+LjLxV5C8ODsF4TCPr6JdHOG69vJfcEbFmvucfK1MKcYW/SaJbFJQpHrSjAoYWqnrJZUeWm2zm+9NqwAdw4UIRTJM+wVBu4UqagdSgyrSHqtEvGmYoWOwb6rB9opSoQ4uzFp0Th/xqT92t4sAnenwRsBCmJfCa+A5CiOzAqcUaulyt5LYApgnVzwxAo41tWbhhcytCF+zLc28G+RdcIdJS/WsqXUsFp/C3aVs7sRX0uxijAXDKQqc5Xrho4HKCW1SeNyc/SVbePY3sswCIEupp/uzImSNF1pIvAOH5FqqRB0O24gi3pDzssSgKuZxEIJcTRJHzvMkMyl6KSTuuX5BVx8Azbg5DiIC/m15trN6OITyDrGFFSkHkgkiBmnG7IngEpfzcFgnvFMTJ1D++3SvfxCmnq6A0jLc2Nn4iz/OmJPK8iM1l+81o/D1SDuoKLB7frrY4URBErlVtW8XlR8ptBE133HHHHXfccccdTJD5j+Lh1AT3r+Mh9R/Fndhfw1limub5zf75G7CJfZk/qw36/wN+7Wm3n62+8G/vP1rqY3dI/REgYtr3TntaPM2eUk8z8LnRZjNNm4FSqd9fGmAGQEoD4NAA4Gs9T7i/F8Mesc1i9rHdqmuwXWy3i8NisZ0b+8wPAEtlt8g0VvNM5ic/z6zmyY3YCS0w1UWzXvxn/UtDv1mwic0Wqe/l8mm5/Abg899nCiy3+9m8kd0u1dUI7ErlL7BSMlq8Kva+Xe3eNW11eN+ktNVi96WtNO1jmXrXVqkP7f3jXdv/rLfb9X5xWG6/14f1/nsxXy81kpi22613i933dq7N1v+M2dP3+scUxn+ZrfpTBF+Po9lsVWl8xEvsab39KX1+7hdm9xf7z5/+frvd7hfr2W65266N9edymdpv1fnn97Zv8tv2l5/9n7UxI4mltP52s9BWK9U0EObnUovdXjOWn5b4ZZbl7eJxOx/9ZGaxEtN+Siv1x5hv9+v19v17sd4t1ybJxWa7Wy4X6tzkeTBWxvZ7t/hcfC32i0V/sfpeP3mJLT+01efW+pl9g+/1x+Gg7dXnp9nu599iN5stF6slWH6d7kUk2GiHj9Q8tTpsPlJfm81mrqXmH5vD09w046vN5rDa7H/ev57ms83h4/C0Wr0fUnPEy/VjlpQ9afDH/Ae+qplW0lLOmaWds5R2i17sZJf+PyOPv4w7sb+G/wG4AC5O6eVr6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1483823" y="2737941"/>
            <a:ext cx="1935326" cy="2219325"/>
            <a:chOff x="1625717" y="2737941"/>
            <a:chExt cx="1935326" cy="2219325"/>
          </a:xfrm>
        </p:grpSpPr>
        <p:sp>
          <p:nvSpPr>
            <p:cNvPr id="16" name="Pie 15"/>
            <p:cNvSpPr/>
            <p:nvPr/>
          </p:nvSpPr>
          <p:spPr>
            <a:xfrm rot="16200000">
              <a:off x="1830694" y="3138152"/>
              <a:ext cx="1418902" cy="1418902"/>
            </a:xfrm>
            <a:prstGeom prst="pie">
              <a:avLst>
                <a:gd name="adj1" fmla="val 0"/>
                <a:gd name="adj2" fmla="val 1904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1416" l="9259" r="89815">
                          <a14:foregroundMark x1="49074" y1="8584" x2="49074" y2="8584"/>
                          <a14:foregroundMark x1="50000" y1="14163" x2="50000" y2="14163"/>
                          <a14:foregroundMark x1="53704" y1="48069" x2="53704" y2="48069"/>
                        </a14:backgroundRemoval>
                      </a14:imgEffect>
                    </a14:imgLayer>
                  </a14:imgProps>
                </a:ext>
                <a:ext uri="{28A0092B-C50C-407E-A947-70E740481C1C}">
                  <a14:useLocalDpi xmlns:a14="http://schemas.microsoft.com/office/drawing/2010/main" val="0"/>
                </a:ext>
              </a:extLst>
            </a:blip>
            <a:srcRect l="5934"/>
            <a:stretch/>
          </p:blipFill>
          <p:spPr>
            <a:xfrm>
              <a:off x="1625717" y="2737941"/>
              <a:ext cx="1935326" cy="2219325"/>
            </a:xfrm>
            <a:prstGeom prst="rect">
              <a:avLst/>
            </a:prstGeom>
          </p:spPr>
        </p:pic>
      </p:grpSp>
      <p:sp>
        <p:nvSpPr>
          <p:cNvPr id="12" name="Content Placeholder 2"/>
          <p:cNvSpPr txBox="1">
            <a:spLocks/>
          </p:cNvSpPr>
          <p:nvPr/>
        </p:nvSpPr>
        <p:spPr>
          <a:xfrm>
            <a:off x="4907041" y="1626212"/>
            <a:ext cx="2490935" cy="770148"/>
          </a:xfrm>
          <a:prstGeom prst="rect">
            <a:avLst/>
          </a:prstGeom>
        </p:spPr>
        <p:txBody>
          <a:bodyPr vert="horz" lIns="91440" tIns="45720" rIns="91440" bIns="45720" rtlCol="0">
            <a:no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2600" dirty="0"/>
              <a:t>To apply for WIC via app</a:t>
            </a:r>
          </a:p>
        </p:txBody>
      </p:sp>
      <p:grpSp>
        <p:nvGrpSpPr>
          <p:cNvPr id="19" name="Group 18"/>
          <p:cNvGrpSpPr/>
          <p:nvPr/>
        </p:nvGrpSpPr>
        <p:grpSpPr>
          <a:xfrm>
            <a:off x="5135646" y="2737941"/>
            <a:ext cx="2057400" cy="2219325"/>
            <a:chOff x="4452554" y="2737941"/>
            <a:chExt cx="2057400" cy="2219325"/>
          </a:xfrm>
        </p:grpSpPr>
        <p:sp>
          <p:nvSpPr>
            <p:cNvPr id="17" name="Pie 16"/>
            <p:cNvSpPr/>
            <p:nvPr/>
          </p:nvSpPr>
          <p:spPr>
            <a:xfrm rot="16200000">
              <a:off x="4771803" y="3138152"/>
              <a:ext cx="1418902" cy="1418902"/>
            </a:xfrm>
            <a:prstGeom prst="pie">
              <a:avLst>
                <a:gd name="adj1" fmla="val 0"/>
                <a:gd name="adj2" fmla="val 6673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1416" l="9259" r="89815">
                          <a14:foregroundMark x1="49074" y1="8584" x2="49074" y2="8584"/>
                          <a14:foregroundMark x1="50000" y1="14163" x2="50000" y2="14163"/>
                          <a14:foregroundMark x1="53704" y1="48069" x2="53704" y2="48069"/>
                        </a14:backgroundRemoval>
                      </a14:imgEffect>
                    </a14:imgLayer>
                  </a14:imgProps>
                </a:ext>
                <a:ext uri="{28A0092B-C50C-407E-A947-70E740481C1C}">
                  <a14:useLocalDpi xmlns:a14="http://schemas.microsoft.com/office/drawing/2010/main" val="0"/>
                </a:ext>
              </a:extLst>
            </a:blip>
            <a:stretch>
              <a:fillRect/>
            </a:stretch>
          </p:blipFill>
          <p:spPr>
            <a:xfrm>
              <a:off x="4452554" y="2737941"/>
              <a:ext cx="2057400" cy="2219325"/>
            </a:xfrm>
            <a:prstGeom prst="rect">
              <a:avLst/>
            </a:prstGeom>
          </p:spPr>
        </p:pic>
      </p:grpSp>
      <p:sp>
        <p:nvSpPr>
          <p:cNvPr id="14" name="Rectangle 13"/>
          <p:cNvSpPr/>
          <p:nvPr/>
        </p:nvSpPr>
        <p:spPr>
          <a:xfrm>
            <a:off x="1056295" y="5330304"/>
            <a:ext cx="2794438" cy="492443"/>
          </a:xfrm>
          <a:prstGeom prst="rect">
            <a:avLst/>
          </a:prstGeom>
          <a:solidFill>
            <a:schemeClr val="bg2"/>
          </a:solidFill>
          <a:ln w="50800">
            <a:solidFill>
              <a:srgbClr val="7EAD00"/>
            </a:solidFill>
          </a:ln>
        </p:spPr>
        <p:txBody>
          <a:bodyPr wrap="square" anchor="ctr">
            <a:spAutoFit/>
          </a:bodyPr>
          <a:lstStyle/>
          <a:p>
            <a:pPr algn="ctr"/>
            <a:r>
              <a:rPr lang="en-US" sz="2600" dirty="0"/>
              <a:t>5 minutes</a:t>
            </a:r>
          </a:p>
        </p:txBody>
      </p:sp>
      <p:sp>
        <p:nvSpPr>
          <p:cNvPr id="15" name="Rectangle 14"/>
          <p:cNvSpPr/>
          <p:nvPr/>
        </p:nvSpPr>
        <p:spPr>
          <a:xfrm>
            <a:off x="4745433" y="5325044"/>
            <a:ext cx="2794438" cy="492443"/>
          </a:xfrm>
          <a:prstGeom prst="rect">
            <a:avLst/>
          </a:prstGeom>
          <a:solidFill>
            <a:schemeClr val="bg2"/>
          </a:solidFill>
          <a:ln w="50800">
            <a:solidFill>
              <a:srgbClr val="7EAD00"/>
            </a:solidFill>
          </a:ln>
        </p:spPr>
        <p:txBody>
          <a:bodyPr wrap="square" anchor="ctr">
            <a:spAutoFit/>
          </a:bodyPr>
          <a:lstStyle/>
          <a:p>
            <a:pPr algn="ctr"/>
            <a:r>
              <a:rPr lang="en-US" sz="2600" dirty="0"/>
              <a:t>15-20 minutes</a:t>
            </a:r>
          </a:p>
        </p:txBody>
      </p:sp>
    </p:spTree>
    <p:extLst>
      <p:ext uri="{BB962C8B-B14F-4D97-AF65-F5344CB8AC3E}">
        <p14:creationId xmlns:p14="http://schemas.microsoft.com/office/powerpoint/2010/main" val="257119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Goals</a:t>
            </a:r>
          </a:p>
        </p:txBody>
      </p:sp>
      <p:sp>
        <p:nvSpPr>
          <p:cNvPr id="3" name="Content Placeholder 2"/>
          <p:cNvSpPr>
            <a:spLocks noGrp="1"/>
          </p:cNvSpPr>
          <p:nvPr>
            <p:ph idx="1"/>
          </p:nvPr>
        </p:nvSpPr>
        <p:spPr>
          <a:xfrm>
            <a:off x="457199" y="1468164"/>
            <a:ext cx="7567450" cy="2964352"/>
          </a:xfrm>
        </p:spPr>
        <p:txBody>
          <a:bodyPr vert="horz" lIns="91440" tIns="45720" rIns="91440" bIns="45720" numCol="1" rtlCol="0" anchor="t">
            <a:normAutofit/>
          </a:bodyPr>
          <a:lstStyle/>
          <a:p>
            <a:pPr marL="0" indent="0">
              <a:buNone/>
            </a:pPr>
            <a:r>
              <a:rPr lang="en-US" sz="2600" b="1" dirty="0">
                <a:ea typeface="+mn-lt"/>
                <a:cs typeface="+mn-lt"/>
              </a:rPr>
              <a:t>For WIC Staff Focus Groups:</a:t>
            </a:r>
            <a:r>
              <a:rPr lang="en-US" sz="2600" dirty="0">
                <a:ea typeface="+mn-lt"/>
                <a:cs typeface="+mn-lt"/>
              </a:rPr>
              <a:t> </a:t>
            </a:r>
            <a:endParaRPr lang="en-US" sz="2600" dirty="0"/>
          </a:p>
          <a:p>
            <a:r>
              <a:rPr lang="en-US" dirty="0"/>
              <a:t>Explore how to improve staff-facing teaching tools to help staff educate clients on shopping for WIC foods</a:t>
            </a:r>
          </a:p>
          <a:p>
            <a:r>
              <a:rPr lang="en-US" dirty="0"/>
              <a:t>Determine additional features staff would like to see in the TXIN system for themselves and clients</a:t>
            </a:r>
          </a:p>
        </p:txBody>
      </p:sp>
      <p:pic>
        <p:nvPicPr>
          <p:cNvPr id="4" name="Picture 2" descr="Image result for question mark icon"/>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89013" y="4601899"/>
            <a:ext cx="1653286" cy="156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4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Applying For WIC</a:t>
            </a: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3142" y="819278"/>
            <a:ext cx="2660689" cy="5747988"/>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
          </p:nvPr>
        </p:nvSpPr>
        <p:spPr>
          <a:xfrm>
            <a:off x="457199" y="1673352"/>
            <a:ext cx="5202621" cy="2243658"/>
          </a:xfrm>
        </p:spPr>
        <p:txBody>
          <a:bodyPr>
            <a:normAutofit/>
          </a:bodyPr>
          <a:lstStyle/>
          <a:p>
            <a:r>
              <a:rPr lang="en-US" sz="2400" dirty="0"/>
              <a:t>Not a point at which they would drop off, based on screenshots shown</a:t>
            </a:r>
          </a:p>
          <a:p>
            <a:r>
              <a:rPr lang="en-US" sz="2400" dirty="0"/>
              <a:t>What they saw was typical of other apps</a:t>
            </a:r>
          </a:p>
        </p:txBody>
      </p:sp>
      <p:sp>
        <p:nvSpPr>
          <p:cNvPr id="9" name="TextBox 8"/>
          <p:cNvSpPr txBox="1"/>
          <p:nvPr/>
        </p:nvSpPr>
        <p:spPr>
          <a:xfrm>
            <a:off x="854113" y="4137734"/>
            <a:ext cx="4521930" cy="1969770"/>
          </a:xfrm>
          <a:prstGeom prst="rect">
            <a:avLst/>
          </a:prstGeom>
          <a:noFill/>
        </p:spPr>
        <p:txBody>
          <a:bodyPr wrap="square" rtlCol="0">
            <a:spAutoFit/>
          </a:bodyPr>
          <a:lstStyle/>
          <a:p>
            <a:r>
              <a:rPr lang="en-US" i="1" dirty="0"/>
              <a:t>The navigation is very self-explanatory. It’s very simple, so that’s good. Because you want something quick, because I know me, I like to get through all this stuff fairly quickly.</a:t>
            </a:r>
          </a:p>
          <a:p>
            <a:r>
              <a:rPr lang="en-US" i="1" dirty="0"/>
              <a:t> </a:t>
            </a:r>
          </a:p>
          <a:p>
            <a:pPr algn="r"/>
            <a:r>
              <a:rPr lang="en-US" sz="1400" b="1" dirty="0">
                <a:solidFill>
                  <a:schemeClr val="accent1"/>
                </a:solidFill>
              </a:rPr>
              <a:t>—–English-Speaking Interviewee</a:t>
            </a:r>
          </a:p>
        </p:txBody>
      </p:sp>
      <p:sp>
        <p:nvSpPr>
          <p:cNvPr id="10" name="TextBox 9">
            <a:extLst>
              <a:ext uri="{FF2B5EF4-FFF2-40B4-BE49-F238E27FC236}">
                <a16:creationId xmlns:a16="http://schemas.microsoft.com/office/drawing/2014/main" id="{8FE32F3D-A49F-44AB-BDEB-E4681811035C}"/>
              </a:ext>
            </a:extLst>
          </p:cNvPr>
          <p:cNvSpPr txBox="1"/>
          <p:nvPr/>
        </p:nvSpPr>
        <p:spPr>
          <a:xfrm>
            <a:off x="359538" y="384302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5365116" y="507219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5" name="The navigation is very self explanatory.mp3">
            <a:hlinkClick r:id="" action="ppaction://media"/>
            <a:extLst>
              <a:ext uri="{FF2B5EF4-FFF2-40B4-BE49-F238E27FC236}">
                <a16:creationId xmlns:a16="http://schemas.microsoft.com/office/drawing/2014/main" id="{892A7C82-271D-AF4C-9571-B91338DFB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911" y="5730872"/>
            <a:ext cx="812800" cy="812800"/>
          </a:xfrm>
          <a:prstGeom prst="rect">
            <a:avLst/>
          </a:prstGeom>
        </p:spPr>
      </p:pic>
    </p:spTree>
    <p:extLst>
      <p:ext uri="{BB962C8B-B14F-4D97-AF65-F5344CB8AC3E}">
        <p14:creationId xmlns:p14="http://schemas.microsoft.com/office/powerpoint/2010/main" val="338231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Real People</a:t>
            </a: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3267" y="819279"/>
            <a:ext cx="2660689" cy="5747986"/>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
          </p:nvPr>
        </p:nvSpPr>
        <p:spPr>
          <a:xfrm>
            <a:off x="457199" y="1673353"/>
            <a:ext cx="5202621" cy="991020"/>
          </a:xfrm>
        </p:spPr>
        <p:txBody>
          <a:bodyPr>
            <a:normAutofit/>
          </a:bodyPr>
          <a:lstStyle/>
          <a:p>
            <a:pPr marL="0" indent="0">
              <a:buNone/>
            </a:pPr>
            <a:r>
              <a:rPr lang="en-US" sz="2400" dirty="0"/>
              <a:t>All prefer pictures of people who look relatable over illustrations</a:t>
            </a:r>
          </a:p>
        </p:txBody>
      </p:sp>
      <p:sp>
        <p:nvSpPr>
          <p:cNvPr id="9" name="TextBox 8"/>
          <p:cNvSpPr txBox="1"/>
          <p:nvPr/>
        </p:nvSpPr>
        <p:spPr>
          <a:xfrm>
            <a:off x="854113" y="2971050"/>
            <a:ext cx="4521930" cy="2800767"/>
          </a:xfrm>
          <a:prstGeom prst="rect">
            <a:avLst/>
          </a:prstGeom>
          <a:noFill/>
        </p:spPr>
        <p:txBody>
          <a:bodyPr wrap="square" rtlCol="0">
            <a:spAutoFit/>
          </a:bodyPr>
          <a:lstStyle/>
          <a:p>
            <a:r>
              <a:rPr lang="en-US" i="1" dirty="0"/>
              <a:t>A real person. Because some people are a little bit, maybe embarrassed to use WIC or something like that. It just implies that it’s a real thing, real people use it, people just like you and I, normal everyday working individuals. She doesn’t look like poor or anything. She just looks like a normal woman. </a:t>
            </a:r>
          </a:p>
          <a:p>
            <a:r>
              <a:rPr lang="en-US" i="1" dirty="0"/>
              <a:t> </a:t>
            </a:r>
          </a:p>
          <a:p>
            <a:pPr algn="r"/>
            <a:r>
              <a:rPr lang="en-US" sz="1400" b="1" dirty="0">
                <a:solidFill>
                  <a:schemeClr val="accent1"/>
                </a:solidFill>
              </a:rPr>
              <a:t>—–English-Speaking Interviewee</a:t>
            </a:r>
          </a:p>
        </p:txBody>
      </p:sp>
      <p:sp>
        <p:nvSpPr>
          <p:cNvPr id="10" name="TextBox 9">
            <a:extLst>
              <a:ext uri="{FF2B5EF4-FFF2-40B4-BE49-F238E27FC236}">
                <a16:creationId xmlns:a16="http://schemas.microsoft.com/office/drawing/2014/main" id="{8FE32F3D-A49F-44AB-BDEB-E4681811035C}"/>
              </a:ext>
            </a:extLst>
          </p:cNvPr>
          <p:cNvSpPr txBox="1"/>
          <p:nvPr/>
        </p:nvSpPr>
        <p:spPr>
          <a:xfrm>
            <a:off x="359538" y="267634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5315240" y="472791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3" name="A real person.mp3">
            <a:hlinkClick r:id="" action="ppaction://media"/>
            <a:extLst>
              <a:ext uri="{FF2B5EF4-FFF2-40B4-BE49-F238E27FC236}">
                <a16:creationId xmlns:a16="http://schemas.microsoft.com/office/drawing/2014/main" id="{2934AD67-9918-9042-8DBA-A320113E3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8935" y="5694833"/>
            <a:ext cx="812800" cy="812800"/>
          </a:xfrm>
          <a:prstGeom prst="rect">
            <a:avLst/>
          </a:prstGeom>
        </p:spPr>
      </p:pic>
    </p:spTree>
    <p:extLst>
      <p:ext uri="{BB962C8B-B14F-4D97-AF65-F5344CB8AC3E}">
        <p14:creationId xmlns:p14="http://schemas.microsoft.com/office/powerpoint/2010/main" val="372728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Home Screen</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93267" y="819279"/>
            <a:ext cx="2660689" cy="5747986"/>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
          </p:nvPr>
        </p:nvSpPr>
        <p:spPr>
          <a:xfrm>
            <a:off x="457199" y="1547225"/>
            <a:ext cx="5202621" cy="991020"/>
          </a:xfrm>
        </p:spPr>
        <p:txBody>
          <a:bodyPr>
            <a:normAutofit/>
          </a:bodyPr>
          <a:lstStyle/>
          <a:p>
            <a:pPr marL="0" indent="0">
              <a:buNone/>
            </a:pPr>
            <a:r>
              <a:rPr lang="en-US" sz="2400" dirty="0"/>
              <a:t>Most Important Info to Include:</a:t>
            </a:r>
          </a:p>
        </p:txBody>
      </p:sp>
      <p:sp>
        <p:nvSpPr>
          <p:cNvPr id="8" name="TextBox 7"/>
          <p:cNvSpPr txBox="1"/>
          <p:nvPr/>
        </p:nvSpPr>
        <p:spPr>
          <a:xfrm>
            <a:off x="457199" y="1789111"/>
            <a:ext cx="5470635" cy="4185761"/>
          </a:xfrm>
          <a:prstGeom prst="rect">
            <a:avLst/>
          </a:prstGeom>
          <a:noFill/>
        </p:spPr>
        <p:txBody>
          <a:bodyPr wrap="square" rtlCol="0">
            <a:spAutoFit/>
          </a:bodyPr>
          <a:lstStyle/>
          <a:p>
            <a:pPr>
              <a:buClr>
                <a:srgbClr val="5292AE"/>
              </a:buClr>
            </a:pPr>
            <a:endParaRPr lang="en-US" sz="2600" dirty="0"/>
          </a:p>
          <a:p>
            <a:pPr marL="457200" indent="-457200">
              <a:buClr>
                <a:srgbClr val="5292AE"/>
              </a:buClr>
              <a:buFont typeface="+mj-lt"/>
              <a:buAutoNum type="arabicPeriod"/>
            </a:pPr>
            <a:r>
              <a:rPr lang="en-US" sz="2400" dirty="0"/>
              <a:t>What users can do in the app</a:t>
            </a:r>
          </a:p>
          <a:p>
            <a:pPr marL="914400" lvl="1" indent="-457200">
              <a:buClr>
                <a:srgbClr val="5292AE"/>
              </a:buClr>
              <a:buFont typeface="Arial"/>
              <a:buChar char="•"/>
            </a:pPr>
            <a:r>
              <a:rPr lang="en-US" sz="2000" dirty="0"/>
              <a:t>Schedule appointments, view benefits, apply for WIC</a:t>
            </a:r>
          </a:p>
          <a:p>
            <a:pPr lvl="1">
              <a:buClr>
                <a:srgbClr val="5292AE"/>
              </a:buClr>
            </a:pPr>
            <a:endParaRPr lang="en-US" sz="1000" dirty="0"/>
          </a:p>
          <a:p>
            <a:pPr marL="457200" indent="-457200">
              <a:buClr>
                <a:srgbClr val="5292AE"/>
              </a:buClr>
              <a:buFont typeface="+mj-lt"/>
              <a:buAutoNum type="arabicPeriod"/>
            </a:pPr>
            <a:r>
              <a:rPr lang="en-US" sz="2400" dirty="0"/>
              <a:t>What benefits WIC offers for those who are new</a:t>
            </a:r>
          </a:p>
          <a:p>
            <a:pPr marL="914400" lvl="1" indent="-457200">
              <a:buClr>
                <a:srgbClr val="5292AE"/>
              </a:buClr>
              <a:buFont typeface="Arial"/>
              <a:buChar char="•"/>
            </a:pPr>
            <a:r>
              <a:rPr lang="en-US" sz="2000" dirty="0"/>
              <a:t>Food assistance, breastfeeding support, nutrition counseling</a:t>
            </a:r>
          </a:p>
          <a:p>
            <a:pPr lvl="1">
              <a:buClr>
                <a:srgbClr val="5292AE"/>
              </a:buClr>
            </a:pPr>
            <a:endParaRPr lang="en-US" sz="1000" dirty="0"/>
          </a:p>
          <a:p>
            <a:pPr marL="457200" indent="-457200">
              <a:buClr>
                <a:srgbClr val="5292AE"/>
              </a:buClr>
              <a:buFont typeface="+mj-lt"/>
              <a:buAutoNum type="arabicPeriod"/>
            </a:pPr>
            <a:r>
              <a:rPr lang="en-US" sz="2400" dirty="0"/>
              <a:t>Photo of mom and child</a:t>
            </a:r>
          </a:p>
          <a:p>
            <a:pPr marL="914400" lvl="1" indent="-457200">
              <a:buClr>
                <a:srgbClr val="5292AE"/>
              </a:buClr>
              <a:buFont typeface="Arial"/>
              <a:buChar char="•"/>
            </a:pPr>
            <a:r>
              <a:rPr lang="en-US" sz="2000" dirty="0"/>
              <a:t>Eating healthy foods</a:t>
            </a:r>
          </a:p>
          <a:p>
            <a:pPr marL="457200" indent="-457200">
              <a:buClr>
                <a:srgbClr val="5292AE"/>
              </a:buClr>
              <a:buFont typeface="Arial"/>
              <a:buChar char="•"/>
            </a:pPr>
            <a:endParaRPr lang="en-US" sz="2400" dirty="0"/>
          </a:p>
        </p:txBody>
      </p:sp>
    </p:spTree>
    <p:extLst>
      <p:ext uri="{BB962C8B-B14F-4D97-AF65-F5344CB8AC3E}">
        <p14:creationId xmlns:p14="http://schemas.microsoft.com/office/powerpoint/2010/main" val="1694526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Desired Push Notifications</a:t>
            </a:r>
          </a:p>
        </p:txBody>
      </p:sp>
      <p:sp>
        <p:nvSpPr>
          <p:cNvPr id="3" name="Content Placeholder 2"/>
          <p:cNvSpPr>
            <a:spLocks noGrp="1"/>
          </p:cNvSpPr>
          <p:nvPr>
            <p:ph sz="half" idx="1"/>
          </p:nvPr>
        </p:nvSpPr>
        <p:spPr>
          <a:xfrm>
            <a:off x="503694" y="1622113"/>
            <a:ext cx="8018339" cy="725954"/>
          </a:xfrm>
        </p:spPr>
        <p:txBody>
          <a:bodyPr>
            <a:normAutofit/>
          </a:bodyPr>
          <a:lstStyle/>
          <a:p>
            <a:pPr marL="0" indent="0">
              <a:buNone/>
            </a:pPr>
            <a:r>
              <a:rPr lang="en-US" sz="2600" dirty="0"/>
              <a:t>Many want push notifications:</a:t>
            </a:r>
          </a:p>
          <a:p>
            <a:pPr marL="0" indent="0">
              <a:buNone/>
            </a:pPr>
            <a:endParaRPr lang="en-US" sz="2600" dirty="0"/>
          </a:p>
        </p:txBody>
      </p:sp>
      <p:sp>
        <p:nvSpPr>
          <p:cNvPr id="5" name="TextBox 4"/>
          <p:cNvSpPr txBox="1"/>
          <p:nvPr/>
        </p:nvSpPr>
        <p:spPr>
          <a:xfrm>
            <a:off x="457200" y="1815317"/>
            <a:ext cx="7632916" cy="4185761"/>
          </a:xfrm>
          <a:prstGeom prst="rect">
            <a:avLst/>
          </a:prstGeom>
          <a:noFill/>
        </p:spPr>
        <p:txBody>
          <a:bodyPr wrap="square" rtlCol="0">
            <a:spAutoFit/>
          </a:bodyPr>
          <a:lstStyle/>
          <a:p>
            <a:pPr>
              <a:buClr>
                <a:srgbClr val="5292AE"/>
              </a:buClr>
            </a:pPr>
            <a:endParaRPr lang="en-US" sz="2600" dirty="0"/>
          </a:p>
          <a:p>
            <a:pPr marL="457200" indent="-457200">
              <a:buClr>
                <a:srgbClr val="5292AE"/>
              </a:buClr>
              <a:buFont typeface="Arial"/>
              <a:buChar char="•"/>
            </a:pPr>
            <a:r>
              <a:rPr lang="en-US" sz="2400" dirty="0"/>
              <a:t>Upcoming appointments</a:t>
            </a:r>
          </a:p>
          <a:p>
            <a:pPr marL="457200" indent="-457200">
              <a:buClr>
                <a:srgbClr val="5292AE"/>
              </a:buClr>
              <a:buFont typeface="Arial"/>
              <a:buChar char="•"/>
            </a:pPr>
            <a:r>
              <a:rPr lang="en-US" sz="2400" dirty="0"/>
              <a:t>Expiring benefits</a:t>
            </a:r>
          </a:p>
          <a:p>
            <a:pPr marL="457200" indent="-457200">
              <a:buClr>
                <a:srgbClr val="5292AE"/>
              </a:buClr>
              <a:buFont typeface="Arial"/>
              <a:buChar char="•"/>
            </a:pPr>
            <a:r>
              <a:rPr lang="en-US" sz="2400" dirty="0"/>
              <a:t>Need to complete a class</a:t>
            </a:r>
          </a:p>
          <a:p>
            <a:pPr marL="457200" indent="-457200">
              <a:buClr>
                <a:srgbClr val="5292AE"/>
              </a:buClr>
              <a:buFont typeface="Arial"/>
              <a:buChar char="•"/>
            </a:pPr>
            <a:r>
              <a:rPr lang="en-US" sz="2400" dirty="0"/>
              <a:t>New class available</a:t>
            </a:r>
          </a:p>
          <a:p>
            <a:pPr marL="457200" indent="-457200">
              <a:buClr>
                <a:srgbClr val="5292AE"/>
              </a:buClr>
              <a:buFont typeface="Arial"/>
              <a:buChar char="•"/>
            </a:pPr>
            <a:r>
              <a:rPr lang="en-US" sz="2400" dirty="0"/>
              <a:t>Changes to the food package</a:t>
            </a:r>
          </a:p>
          <a:p>
            <a:pPr marL="457200" indent="-457200">
              <a:buClr>
                <a:srgbClr val="5292AE"/>
              </a:buClr>
              <a:buFont typeface="Arial"/>
              <a:buChar char="•"/>
            </a:pPr>
            <a:r>
              <a:rPr lang="en-US" sz="2400" dirty="0"/>
              <a:t>Clinic closures</a:t>
            </a:r>
          </a:p>
          <a:p>
            <a:pPr>
              <a:buClr>
                <a:srgbClr val="5292AE"/>
              </a:buClr>
            </a:pPr>
            <a:endParaRPr lang="en-US" sz="2400" dirty="0"/>
          </a:p>
          <a:p>
            <a:pPr>
              <a:buClr>
                <a:srgbClr val="5292AE"/>
              </a:buClr>
            </a:pPr>
            <a:r>
              <a:rPr lang="en-US" sz="2400" dirty="0"/>
              <a:t>“Nutrition Reminders” didn’t resonate</a:t>
            </a:r>
          </a:p>
          <a:p>
            <a:pPr marL="457200" indent="-457200">
              <a:buClr>
                <a:srgbClr val="5292AE"/>
              </a:buClr>
              <a:buFont typeface="Arial"/>
              <a:buChar char="•"/>
            </a:pPr>
            <a:endParaRPr lang="en-US" sz="2400" dirty="0"/>
          </a:p>
          <a:p>
            <a:pPr marL="457200" indent="-457200">
              <a:buClr>
                <a:srgbClr val="5292AE"/>
              </a:buClr>
              <a:buFont typeface="Arial"/>
              <a:buChar char="•"/>
            </a:pPr>
            <a:endParaRPr lang="en-US" sz="2400" dirty="0"/>
          </a:p>
        </p:txBody>
      </p:sp>
      <p:pic>
        <p:nvPicPr>
          <p:cNvPr id="9" name="Picture 2" descr="Image result for cell phone icon"/>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47364" y="4117644"/>
            <a:ext cx="2118360" cy="2118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5022" y="1736378"/>
            <a:ext cx="2587011" cy="1938992"/>
          </a:xfrm>
          <a:prstGeom prst="rect">
            <a:avLst/>
          </a:prstGeom>
          <a:solidFill>
            <a:schemeClr val="bg2"/>
          </a:solidFill>
          <a:ln w="50800">
            <a:solidFill>
              <a:srgbClr val="7EAD00"/>
            </a:solidFill>
          </a:ln>
        </p:spPr>
        <p:txBody>
          <a:bodyPr wrap="square" anchor="ctr">
            <a:spAutoFit/>
          </a:bodyPr>
          <a:lstStyle/>
          <a:p>
            <a:pPr algn="ctr"/>
            <a:r>
              <a:rPr lang="en-US" sz="2400" dirty="0"/>
              <a:t>Want the ability to customize which notifications they receive</a:t>
            </a:r>
          </a:p>
        </p:txBody>
      </p:sp>
    </p:spTree>
    <p:extLst>
      <p:ext uri="{BB962C8B-B14F-4D97-AF65-F5344CB8AC3E}">
        <p14:creationId xmlns:p14="http://schemas.microsoft.com/office/powerpoint/2010/main" val="3534781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169358" y="1559757"/>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Maybe when the days were getting close and you still have benefits left. Something like you have seven days to use these benefits before they expire or changes like if I hadn’t gone into the app and looked at the changes that they’ve made because of COVID, I wouldn’t know that I could get brown organic eggs instead of just the regular large white eggs. So, when changes happen like that, that would be nice.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Maybe when the days were getting close and you still have benefits left.mp3">
            <a:hlinkClick r:id="" action="ppaction://media"/>
            <a:extLst>
              <a:ext uri="{FF2B5EF4-FFF2-40B4-BE49-F238E27FC236}">
                <a16:creationId xmlns:a16="http://schemas.microsoft.com/office/drawing/2014/main" id="{47A94620-A7EB-6344-A9DF-C8F5F6352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358" y="672705"/>
            <a:ext cx="812800" cy="812800"/>
          </a:xfrm>
          <a:prstGeom prst="rect">
            <a:avLst/>
          </a:prstGeom>
        </p:spPr>
      </p:pic>
    </p:spTree>
    <p:extLst>
      <p:ext uri="{BB962C8B-B14F-4D97-AF65-F5344CB8AC3E}">
        <p14:creationId xmlns:p14="http://schemas.microsoft.com/office/powerpoint/2010/main" val="371645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Learning to Shop for WIC</a:t>
            </a:r>
          </a:p>
        </p:txBody>
      </p:sp>
      <p:sp>
        <p:nvSpPr>
          <p:cNvPr id="3" name="Content Placeholder 2"/>
          <p:cNvSpPr>
            <a:spLocks noGrp="1"/>
          </p:cNvSpPr>
          <p:nvPr>
            <p:ph idx="1"/>
          </p:nvPr>
        </p:nvSpPr>
        <p:spPr>
          <a:xfrm>
            <a:off x="457199" y="1437019"/>
            <a:ext cx="4918842" cy="3354516"/>
          </a:xfrm>
        </p:spPr>
        <p:txBody>
          <a:bodyPr vert="horz" lIns="91440" tIns="45720" rIns="91440" bIns="45720" rtlCol="0" anchor="t">
            <a:normAutofit/>
          </a:bodyPr>
          <a:lstStyle/>
          <a:p>
            <a:r>
              <a:rPr lang="en-US" dirty="0"/>
              <a:t>Most said “trial and error”</a:t>
            </a:r>
          </a:p>
          <a:p>
            <a:r>
              <a:rPr lang="en-US" dirty="0"/>
              <a:t>Many used Shopping Guide before the app was live</a:t>
            </a:r>
          </a:p>
          <a:p>
            <a:r>
              <a:rPr lang="en-US" dirty="0"/>
              <a:t>Several looked at shopping list</a:t>
            </a:r>
          </a:p>
          <a:p>
            <a:r>
              <a:rPr lang="en-US" dirty="0"/>
              <a:t>A few asked for help at store</a:t>
            </a:r>
          </a:p>
          <a:p>
            <a:r>
              <a:rPr lang="en-US" dirty="0"/>
              <a:t>A few said WIC staff helped</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12936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60694" y="565606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76300" y="4447158"/>
            <a:ext cx="7360594" cy="2246769"/>
          </a:xfrm>
          <a:prstGeom prst="rect">
            <a:avLst/>
          </a:prstGeom>
          <a:noFill/>
        </p:spPr>
        <p:txBody>
          <a:bodyPr wrap="square" rtlCol="0">
            <a:spAutoFit/>
          </a:bodyPr>
          <a:lstStyle/>
          <a:p>
            <a:r>
              <a:rPr lang="en-US" i="1" dirty="0"/>
              <a:t>It did keep me from using WIC for a couple years when I could have been receiving it because it seemed really difficult at first, &amp; I did have a lot of trouble in the beginning. When my 5 year old was first born, we didn’t receive WIC for probably about a year until she started eating just regular baby food because I knew I could get that, for sure, versus the other stuff which is hard to shop for. Now, it’s, with the app, it’s so much easier. </a:t>
            </a:r>
          </a:p>
          <a:p>
            <a:pPr algn="r"/>
            <a:r>
              <a:rPr lang="en-US" sz="1400" b="1" dirty="0">
                <a:solidFill>
                  <a:schemeClr val="accent1"/>
                </a:solidFill>
              </a:rPr>
              <a:t>—–English-Speaking Interviewee</a:t>
            </a: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55746" y="1560781"/>
            <a:ext cx="3396457" cy="2547343"/>
          </a:xfrm>
          <a:prstGeom prst="rect">
            <a:avLst/>
          </a:prstGeom>
          <a:ln>
            <a:noFill/>
          </a:ln>
          <a:effectLst>
            <a:outerShdw blurRad="292100" dist="139700" dir="2700000" algn="tl" rotWithShape="0">
              <a:srgbClr val="333333">
                <a:alpha val="65000"/>
              </a:srgbClr>
            </a:outerShdw>
          </a:effectLst>
        </p:spPr>
      </p:pic>
      <p:pic>
        <p:nvPicPr>
          <p:cNvPr id="4" name="It did keep me from using WIC.mp3">
            <a:hlinkClick r:id="" action="ppaction://media"/>
            <a:extLst>
              <a:ext uri="{FF2B5EF4-FFF2-40B4-BE49-F238E27FC236}">
                <a16:creationId xmlns:a16="http://schemas.microsoft.com/office/drawing/2014/main" id="{0756D2FC-94D7-A64A-9EAC-F2A9188A3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0" y="6001554"/>
            <a:ext cx="722633" cy="722633"/>
          </a:xfrm>
          <a:prstGeom prst="rect">
            <a:avLst/>
          </a:prstGeom>
        </p:spPr>
      </p:pic>
    </p:spTree>
    <p:extLst>
      <p:ext uri="{BB962C8B-B14F-4D97-AF65-F5344CB8AC3E}">
        <p14:creationId xmlns:p14="http://schemas.microsoft.com/office/powerpoint/2010/main" val="39599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039479"/>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They give you a paper when you go pick up your card &amp; I went to the store &amp; there was another young lady in there because she saw me struggling. It’s true, it wasn’t user friendly, of course. So, she told me about the app &amp; it’s helped a whole lot because you're able to – I mean you see these little pink stickers &amp; that helps but the app, you can scan products &amp; see if it’s something that you can get &amp; it’s been really beneficial &amp; helpful. They also keep track of what you use &amp; what you have available today.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They give you a paper when you go pick up your card.mp3">
            <a:hlinkClick r:id="" action="ppaction://media"/>
            <a:extLst>
              <a:ext uri="{FF2B5EF4-FFF2-40B4-BE49-F238E27FC236}">
                <a16:creationId xmlns:a16="http://schemas.microsoft.com/office/drawing/2014/main" id="{427B8751-854D-1343-96FE-2983EB647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623" y="1464256"/>
            <a:ext cx="812800" cy="812800"/>
          </a:xfrm>
          <a:prstGeom prst="rect">
            <a:avLst/>
          </a:prstGeom>
        </p:spPr>
      </p:pic>
    </p:spTree>
    <p:extLst>
      <p:ext uri="{BB962C8B-B14F-4D97-AF65-F5344CB8AC3E}">
        <p14:creationId xmlns:p14="http://schemas.microsoft.com/office/powerpoint/2010/main" val="32977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Pink WIC Stickers</a:t>
            </a:r>
          </a:p>
        </p:txBody>
      </p:sp>
      <p:sp>
        <p:nvSpPr>
          <p:cNvPr id="3" name="Content Placeholder 2"/>
          <p:cNvSpPr>
            <a:spLocks noGrp="1"/>
          </p:cNvSpPr>
          <p:nvPr>
            <p:ph idx="1"/>
          </p:nvPr>
        </p:nvSpPr>
        <p:spPr>
          <a:xfrm>
            <a:off x="457199" y="1437019"/>
            <a:ext cx="4918842" cy="2535891"/>
          </a:xfrm>
        </p:spPr>
        <p:txBody>
          <a:bodyPr vert="horz" lIns="91440" tIns="45720" rIns="91440" bIns="45720" rtlCol="0" anchor="t">
            <a:normAutofit/>
          </a:bodyPr>
          <a:lstStyle/>
          <a:p>
            <a:r>
              <a:rPr lang="en-US" dirty="0"/>
              <a:t>Several look for pink stickers to guide their shopping</a:t>
            </a:r>
          </a:p>
          <a:p>
            <a:r>
              <a:rPr lang="en-US" dirty="0"/>
              <a:t>Notable number of interviewees think every WIC item is supposed to have a pink sticker</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3861341"/>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048466" y="5394372"/>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76301" y="4179136"/>
            <a:ext cx="4279024" cy="2246769"/>
          </a:xfrm>
          <a:prstGeom prst="rect">
            <a:avLst/>
          </a:prstGeom>
          <a:noFill/>
        </p:spPr>
        <p:txBody>
          <a:bodyPr wrap="square" rtlCol="0">
            <a:spAutoFit/>
          </a:bodyPr>
          <a:lstStyle/>
          <a:p>
            <a:r>
              <a:rPr lang="en-US" i="1" dirty="0"/>
              <a:t>I think they’re supposed to label all of them, but I think there have been some items that haven’t said that they’re allowed. They don’t have the sticker on them, and I’ve been able to get them, but I don't think everything has been labeled.</a:t>
            </a:r>
          </a:p>
          <a:p>
            <a:pPr algn="r"/>
            <a:r>
              <a:rPr lang="en-US" sz="1400" b="1" dirty="0">
                <a:solidFill>
                  <a:schemeClr val="accent1"/>
                </a:solidFill>
              </a:rPr>
              <a:t>—–English-Speaking Interviewee</a:t>
            </a:r>
          </a:p>
        </p:txBody>
      </p:sp>
      <p:pic>
        <p:nvPicPr>
          <p:cNvPr id="8" name="Picture 7" descr="&quot;&quot;"/>
          <p:cNvPicPr/>
          <p:nvPr/>
        </p:nvPicPr>
        <p:blipFill rotWithShape="1">
          <a:blip r:embed="rId5" cstate="email">
            <a:extLst>
              <a:ext uri="{28A0092B-C50C-407E-A947-70E740481C1C}">
                <a14:useLocalDpi xmlns:a14="http://schemas.microsoft.com/office/drawing/2010/main" val="0"/>
              </a:ext>
            </a:extLst>
          </a:blip>
          <a:srcRect l="9847"/>
          <a:stretch/>
        </p:blipFill>
        <p:spPr>
          <a:xfrm>
            <a:off x="5695916" y="1285349"/>
            <a:ext cx="2868666" cy="4239240"/>
          </a:xfrm>
          <a:prstGeom prst="rect">
            <a:avLst/>
          </a:prstGeom>
          <a:ln>
            <a:noFill/>
          </a:ln>
          <a:effectLst>
            <a:outerShdw blurRad="292100" dist="139700" dir="2700000" algn="tl" rotWithShape="0">
              <a:srgbClr val="333333">
                <a:alpha val="65000"/>
              </a:srgbClr>
            </a:outerShdw>
          </a:effectLst>
        </p:spPr>
      </p:pic>
      <p:pic>
        <p:nvPicPr>
          <p:cNvPr id="4" name="I think they're supposed to label all of them.mp3">
            <a:hlinkClick r:id="" action="ppaction://media"/>
            <a:extLst>
              <a:ext uri="{FF2B5EF4-FFF2-40B4-BE49-F238E27FC236}">
                <a16:creationId xmlns:a16="http://schemas.microsoft.com/office/drawing/2014/main" id="{154FBB3A-F13C-5541-B3AC-DC9510394A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206" y="5990832"/>
            <a:ext cx="812800" cy="812800"/>
          </a:xfrm>
          <a:prstGeom prst="rect">
            <a:avLst/>
          </a:prstGeom>
        </p:spPr>
      </p:pic>
    </p:spTree>
    <p:extLst>
      <p:ext uri="{BB962C8B-B14F-4D97-AF65-F5344CB8AC3E}">
        <p14:creationId xmlns:p14="http://schemas.microsoft.com/office/powerpoint/2010/main" val="26416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568426"/>
            <a:ext cx="8229600" cy="990600"/>
          </a:xfrm>
        </p:spPr>
        <p:txBody>
          <a:bodyPr>
            <a:normAutofit fontScale="90000"/>
          </a:bodyPr>
          <a:lstStyle/>
          <a:p>
            <a:r>
              <a:rPr lang="en-US" dirty="0"/>
              <a:t>What WIC Staff Told Them About Shopping</a:t>
            </a:r>
          </a:p>
        </p:txBody>
      </p:sp>
      <p:sp>
        <p:nvSpPr>
          <p:cNvPr id="3" name="Content Placeholder 2"/>
          <p:cNvSpPr>
            <a:spLocks noGrp="1"/>
          </p:cNvSpPr>
          <p:nvPr>
            <p:ph idx="1"/>
          </p:nvPr>
        </p:nvSpPr>
        <p:spPr>
          <a:xfrm>
            <a:off x="457197" y="1720807"/>
            <a:ext cx="8418789" cy="4254328"/>
          </a:xfrm>
        </p:spPr>
        <p:txBody>
          <a:bodyPr>
            <a:normAutofit/>
          </a:bodyPr>
          <a:lstStyle/>
          <a:p>
            <a:r>
              <a:rPr lang="en-US" dirty="0"/>
              <a:t>Most were given a shopping list &amp; Shopping Guide, but WIC staff did not tell them much – same in 2015</a:t>
            </a:r>
          </a:p>
          <a:p>
            <a:r>
              <a:rPr lang="en-US" dirty="0"/>
              <a:t>A couple were given tips about where to shop: avoid Wal-Mart, use the WIC-only store</a:t>
            </a:r>
          </a:p>
        </p:txBody>
      </p:sp>
      <p:grpSp>
        <p:nvGrpSpPr>
          <p:cNvPr id="8" name="Group 7"/>
          <p:cNvGrpSpPr/>
          <p:nvPr/>
        </p:nvGrpSpPr>
        <p:grpSpPr>
          <a:xfrm>
            <a:off x="5691017" y="4569424"/>
            <a:ext cx="3108485" cy="1791266"/>
            <a:chOff x="4573495" y="1701176"/>
            <a:chExt cx="3188459" cy="1837351"/>
          </a:xfrm>
        </p:grpSpPr>
        <p:pic>
          <p:nvPicPr>
            <p:cNvPr id="10" name="Picture 9" descr="male-avatar.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5922" y="1704950"/>
              <a:ext cx="1496032" cy="1833577"/>
            </a:xfrm>
            <a:prstGeom prst="rect">
              <a:avLst/>
            </a:prstGeom>
          </p:spPr>
        </p:pic>
        <p:pic>
          <p:nvPicPr>
            <p:cNvPr id="12" name="Picture 11" descr="female-avatar.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3495" y="1701176"/>
              <a:ext cx="1496032" cy="1833577"/>
            </a:xfrm>
            <a:prstGeom prst="rect">
              <a:avLst/>
            </a:prstGeom>
          </p:spPr>
        </p:pic>
      </p:grpSp>
      <p:sp>
        <p:nvSpPr>
          <p:cNvPr id="7" name="TextBox 6">
            <a:extLst>
              <a:ext uri="{FF2B5EF4-FFF2-40B4-BE49-F238E27FC236}">
                <a16:creationId xmlns:a16="http://schemas.microsoft.com/office/drawing/2014/main" id="{8FE32F3D-A49F-44AB-BDEB-E4681811035C}"/>
              </a:ext>
            </a:extLst>
          </p:cNvPr>
          <p:cNvSpPr txBox="1"/>
          <p:nvPr/>
        </p:nvSpPr>
        <p:spPr>
          <a:xfrm>
            <a:off x="233410" y="335682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F50E742-84D6-4737-A6CC-7128FA90F634}"/>
              </a:ext>
            </a:extLst>
          </p:cNvPr>
          <p:cNvSpPr txBox="1"/>
          <p:nvPr/>
        </p:nvSpPr>
        <p:spPr>
          <a:xfrm rot="10800000">
            <a:off x="5070245" y="514297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639810" y="3674624"/>
            <a:ext cx="4499741" cy="2523768"/>
          </a:xfrm>
          <a:prstGeom prst="rect">
            <a:avLst/>
          </a:prstGeom>
          <a:noFill/>
        </p:spPr>
        <p:txBody>
          <a:bodyPr wrap="square" rtlCol="0">
            <a:spAutoFit/>
          </a:bodyPr>
          <a:lstStyle/>
          <a:p>
            <a:r>
              <a:rPr lang="en-US" i="1" dirty="0"/>
              <a:t>They put the packet outside. You call &amp; tell them that you're there &amp; you put your information into an envelope &amp; they pick it up off the table &amp; then they bring the card &amp; paperwork &amp; put it in an envelope &amp; set it on the table. You pick it up &amp; so, no, I didn’t get any explanation. </a:t>
            </a:r>
          </a:p>
          <a:p>
            <a:pPr algn="r"/>
            <a:r>
              <a:rPr lang="en-US" sz="1400" b="1" dirty="0">
                <a:solidFill>
                  <a:schemeClr val="accent1"/>
                </a:solidFill>
              </a:rPr>
              <a:t>—–English-Speaking Interviewee</a:t>
            </a:r>
          </a:p>
        </p:txBody>
      </p:sp>
      <p:pic>
        <p:nvPicPr>
          <p:cNvPr id="4" name="they put the packet outside.mp3">
            <a:hlinkClick r:id="" action="ppaction://media"/>
            <a:extLst>
              <a:ext uri="{FF2B5EF4-FFF2-40B4-BE49-F238E27FC236}">
                <a16:creationId xmlns:a16="http://schemas.microsoft.com/office/drawing/2014/main" id="{5A627C42-44C4-5B48-B4BE-72D1CC18CF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3410" y="5936930"/>
            <a:ext cx="762400" cy="762400"/>
          </a:xfrm>
          <a:prstGeom prst="rect">
            <a:avLst/>
          </a:prstGeom>
        </p:spPr>
      </p:pic>
    </p:spTree>
    <p:extLst>
      <p:ext uri="{BB962C8B-B14F-4D97-AF65-F5344CB8AC3E}">
        <p14:creationId xmlns:p14="http://schemas.microsoft.com/office/powerpoint/2010/main" val="255932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403815"/>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They honestly really don’t tell you much. They kind of just give you a list of your benefits and then that’s it. I haven’t really asked questions, though, to be honest, like what can I buy with it. I haven’t asked them for any help either at the office so it does go both ways, but you’re there waiting for a long time. Sometimes you have your kids with you who are probably tired of waiting, too, so you just kind of want to get in and out so you forget to ask those questions while you’re there.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They honestly really don't tell you much.mp3">
            <a:hlinkClick r:id="" action="ppaction://media"/>
            <a:extLst>
              <a:ext uri="{FF2B5EF4-FFF2-40B4-BE49-F238E27FC236}">
                <a16:creationId xmlns:a16="http://schemas.microsoft.com/office/drawing/2014/main" id="{90B80C3E-6609-9242-A77C-5B54D6C6A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879" y="5452494"/>
            <a:ext cx="812800" cy="812800"/>
          </a:xfrm>
          <a:prstGeom prst="rect">
            <a:avLst/>
          </a:prstGeom>
        </p:spPr>
      </p:pic>
    </p:spTree>
    <p:extLst>
      <p:ext uri="{BB962C8B-B14F-4D97-AF65-F5344CB8AC3E}">
        <p14:creationId xmlns:p14="http://schemas.microsoft.com/office/powerpoint/2010/main" val="391859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818">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Goals</a:t>
            </a:r>
          </a:p>
        </p:txBody>
      </p:sp>
      <p:sp>
        <p:nvSpPr>
          <p:cNvPr id="3" name="Content Placeholder 2"/>
          <p:cNvSpPr>
            <a:spLocks noGrp="1"/>
          </p:cNvSpPr>
          <p:nvPr>
            <p:ph idx="1"/>
          </p:nvPr>
        </p:nvSpPr>
        <p:spPr>
          <a:xfrm>
            <a:off x="457199" y="1468164"/>
            <a:ext cx="7693574" cy="2964352"/>
          </a:xfrm>
        </p:spPr>
        <p:txBody>
          <a:bodyPr vert="horz" lIns="91440" tIns="45720" rIns="91440" bIns="45720" numCol="1" rtlCol="0" anchor="t">
            <a:normAutofit/>
          </a:bodyPr>
          <a:lstStyle/>
          <a:p>
            <a:pPr marL="0" indent="0">
              <a:buNone/>
            </a:pPr>
            <a:r>
              <a:rPr lang="en-US" sz="2600" b="1" dirty="0">
                <a:ea typeface="+mn-lt"/>
                <a:cs typeface="+mn-lt"/>
              </a:rPr>
              <a:t>For WIC Client Interviews:</a:t>
            </a:r>
            <a:r>
              <a:rPr lang="en-US" sz="2600" dirty="0">
                <a:ea typeface="+mn-lt"/>
                <a:cs typeface="+mn-lt"/>
              </a:rPr>
              <a:t> </a:t>
            </a:r>
            <a:endParaRPr lang="en-US" sz="2600" dirty="0"/>
          </a:p>
          <a:p>
            <a:pPr lvl="0"/>
            <a:r>
              <a:rPr lang="en-US" dirty="0"/>
              <a:t>Improve the client shopping experience</a:t>
            </a:r>
          </a:p>
          <a:p>
            <a:pPr lvl="0"/>
            <a:r>
              <a:rPr lang="en-US" dirty="0"/>
              <a:t>Improve client-facing educational tools on shopping for WIC foods</a:t>
            </a:r>
          </a:p>
          <a:p>
            <a:pPr lvl="0"/>
            <a:r>
              <a:rPr lang="en-US" dirty="0"/>
              <a:t>Conduct UI testing for TXIN portal app mock ups &amp;  </a:t>
            </a:r>
            <a:r>
              <a:rPr lang="en-US" dirty="0" err="1"/>
              <a:t>myTexasWIC</a:t>
            </a:r>
            <a:r>
              <a:rPr lang="en-US" dirty="0"/>
              <a:t> shopping app</a:t>
            </a:r>
          </a:p>
        </p:txBody>
      </p:sp>
      <p:pic>
        <p:nvPicPr>
          <p:cNvPr id="4" name="Picture 2" descr="Image result for question mark icon"/>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89013" y="4601899"/>
            <a:ext cx="1653286" cy="156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73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Guide</a:t>
            </a:r>
            <a:endParaRPr lang="en-US" dirty="0"/>
          </a:p>
        </p:txBody>
      </p:sp>
      <p:sp>
        <p:nvSpPr>
          <p:cNvPr id="3" name="Content Placeholder 2"/>
          <p:cNvSpPr>
            <a:spLocks noGrp="1"/>
          </p:cNvSpPr>
          <p:nvPr>
            <p:ph idx="1"/>
          </p:nvPr>
        </p:nvSpPr>
        <p:spPr>
          <a:xfrm>
            <a:off x="457200" y="1513597"/>
            <a:ext cx="4808483" cy="4919860"/>
          </a:xfrm>
        </p:spPr>
        <p:txBody>
          <a:bodyPr>
            <a:normAutofit/>
          </a:bodyPr>
          <a:lstStyle/>
          <a:p>
            <a:r>
              <a:rPr lang="en-US" dirty="0"/>
              <a:t>All received it</a:t>
            </a:r>
          </a:p>
          <a:p>
            <a:r>
              <a:rPr lang="en-US" dirty="0"/>
              <a:t>Usually in a stack of papers</a:t>
            </a:r>
          </a:p>
          <a:p>
            <a:r>
              <a:rPr lang="en-US" dirty="0"/>
              <a:t>Most said staff did not open it or go over it</a:t>
            </a:r>
          </a:p>
          <a:p>
            <a:r>
              <a:rPr lang="en-US" dirty="0"/>
              <a:t>Several said it was helpful when they first joined to get their bearings</a:t>
            </a:r>
          </a:p>
          <a:p>
            <a:r>
              <a:rPr lang="en-US" dirty="0"/>
              <a:t>A few said they are “visual learners” and like the pictures</a:t>
            </a:r>
          </a:p>
          <a:p>
            <a:pPr marL="0"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843" y="908652"/>
            <a:ext cx="2905125" cy="532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453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Shopping Guide Vs App</a:t>
            </a:r>
            <a:endParaRPr lang="en-US" dirty="0"/>
          </a:p>
        </p:txBody>
      </p:sp>
      <p:sp>
        <p:nvSpPr>
          <p:cNvPr id="3" name="Content Placeholder 2"/>
          <p:cNvSpPr>
            <a:spLocks noGrp="1"/>
          </p:cNvSpPr>
          <p:nvPr>
            <p:ph idx="1"/>
          </p:nvPr>
        </p:nvSpPr>
        <p:spPr>
          <a:xfrm>
            <a:off x="457200" y="1482065"/>
            <a:ext cx="5203721" cy="2616969"/>
          </a:xfrm>
        </p:spPr>
        <p:txBody>
          <a:bodyPr>
            <a:normAutofit/>
          </a:bodyPr>
          <a:lstStyle/>
          <a:p>
            <a:r>
              <a:rPr lang="en-US" dirty="0"/>
              <a:t>Several said the app replaced the paper guide</a:t>
            </a:r>
          </a:p>
          <a:p>
            <a:r>
              <a:rPr lang="en-US" dirty="0"/>
              <a:t>Paper guide can be lost or left at home</a:t>
            </a:r>
          </a:p>
          <a:p>
            <a:r>
              <a:rPr lang="en-US" dirty="0"/>
              <a:t>Paper guide does not show specific allowed brands</a:t>
            </a:r>
          </a:p>
          <a:p>
            <a:pPr marL="0" indent="0">
              <a:buNone/>
            </a:pPr>
            <a:endParaRPr lang="en-US" dirty="0"/>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21193309">
            <a:off x="5834109" y="1400655"/>
            <a:ext cx="1654708" cy="3032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522071">
            <a:off x="6829820" y="2830584"/>
            <a:ext cx="1652224" cy="3205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233410" y="3845575"/>
            <a:ext cx="526106" cy="1323439"/>
          </a:xfrm>
          <a:prstGeom prst="rect">
            <a:avLst/>
          </a:prstGeom>
          <a:noFill/>
        </p:spPr>
        <p:txBody>
          <a:bodyPr wrap="none" rtlCol="0">
            <a:spAutoFit/>
          </a:bodyPr>
          <a:lstStyle/>
          <a:p>
            <a:r>
              <a:rPr lang="en-US" sz="8000" dirty="0">
                <a:solidFill>
                  <a:srgbClr val="7EAD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811247" y="5663253"/>
            <a:ext cx="526106" cy="1323439"/>
          </a:xfrm>
          <a:prstGeom prst="rect">
            <a:avLst/>
          </a:prstGeom>
          <a:noFill/>
        </p:spPr>
        <p:txBody>
          <a:bodyPr wrap="none" rtlCol="0">
            <a:spAutoFit/>
          </a:bodyPr>
          <a:lstStyle/>
          <a:p>
            <a:r>
              <a:rPr lang="en-US" sz="8000" dirty="0">
                <a:solidFill>
                  <a:srgbClr val="7EAD00"/>
                </a:solidFill>
                <a:latin typeface="Arial" panose="020B0604020202020204" pitchFamily="34" charset="0"/>
                <a:cs typeface="Arial" panose="020B0604020202020204" pitchFamily="34" charset="0"/>
              </a:rPr>
              <a:t>“</a:t>
            </a:r>
          </a:p>
        </p:txBody>
      </p:sp>
      <p:sp>
        <p:nvSpPr>
          <p:cNvPr id="8" name="TextBox 7"/>
          <p:cNvSpPr txBox="1"/>
          <p:nvPr/>
        </p:nvSpPr>
        <p:spPr>
          <a:xfrm>
            <a:off x="639810" y="4163370"/>
            <a:ext cx="5161900" cy="2523768"/>
          </a:xfrm>
          <a:prstGeom prst="rect">
            <a:avLst/>
          </a:prstGeom>
          <a:noFill/>
        </p:spPr>
        <p:txBody>
          <a:bodyPr wrap="square" rtlCol="0">
            <a:spAutoFit/>
          </a:bodyPr>
          <a:lstStyle/>
          <a:p>
            <a:r>
              <a:rPr lang="en-US" i="1" dirty="0">
                <a:solidFill>
                  <a:srgbClr val="474436"/>
                </a:solidFill>
              </a:rPr>
              <a:t>I would try to keep that pamphlet back in the day with me so that I could figure out what to shop for exactly…it was hard to figure out what I could and couldn’t buy. I’d get up to the checkout &amp; I’d have things that weren’t WIC-approved, versus now you can just use the app &amp; it’s a million times easier to know what you’re shopping for.</a:t>
            </a:r>
          </a:p>
          <a:p>
            <a:pPr algn="r"/>
            <a:r>
              <a:rPr lang="en-US" sz="1400" b="1" dirty="0">
                <a:solidFill>
                  <a:srgbClr val="7EAD00"/>
                </a:solidFill>
              </a:rPr>
              <a:t>—–English-Speaking Interviewee</a:t>
            </a:r>
          </a:p>
        </p:txBody>
      </p:sp>
      <p:pic>
        <p:nvPicPr>
          <p:cNvPr id="4" name="I would try to keep that pamphlet.mp3">
            <a:hlinkClick r:id="" action="ppaction://media"/>
            <a:extLst>
              <a:ext uri="{FF2B5EF4-FFF2-40B4-BE49-F238E27FC236}">
                <a16:creationId xmlns:a16="http://schemas.microsoft.com/office/drawing/2014/main" id="{6825BEA0-4991-594E-BB25-602719CF15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8737" y="4941005"/>
            <a:ext cx="812800" cy="812800"/>
          </a:xfrm>
          <a:prstGeom prst="rect">
            <a:avLst/>
          </a:prstGeom>
        </p:spPr>
      </p:pic>
    </p:spTree>
    <p:extLst>
      <p:ext uri="{BB962C8B-B14F-4D97-AF65-F5344CB8AC3E}">
        <p14:creationId xmlns:p14="http://schemas.microsoft.com/office/powerpoint/2010/main" val="185229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TexasWIC.org</a:t>
            </a:r>
            <a:endParaRPr lang="en-US" dirty="0"/>
          </a:p>
        </p:txBody>
      </p:sp>
      <p:sp>
        <p:nvSpPr>
          <p:cNvPr id="3" name="Content Placeholder 2"/>
          <p:cNvSpPr>
            <a:spLocks noGrp="1"/>
          </p:cNvSpPr>
          <p:nvPr>
            <p:ph idx="1"/>
          </p:nvPr>
        </p:nvSpPr>
        <p:spPr>
          <a:xfrm>
            <a:off x="457200" y="1513597"/>
            <a:ext cx="4808483" cy="4919860"/>
          </a:xfrm>
        </p:spPr>
        <p:txBody>
          <a:bodyPr>
            <a:normAutofit/>
          </a:bodyPr>
          <a:lstStyle/>
          <a:p>
            <a:r>
              <a:rPr lang="en-US" dirty="0"/>
              <a:t>Most have visited site only to take online classes</a:t>
            </a:r>
          </a:p>
          <a:p>
            <a:r>
              <a:rPr lang="en-US" dirty="0"/>
              <a:t>A few hadn’t been to the site</a:t>
            </a:r>
          </a:p>
          <a:p>
            <a:r>
              <a:rPr lang="en-US" dirty="0"/>
              <a:t>Did not report learning anything about shopping</a:t>
            </a:r>
          </a:p>
          <a:p>
            <a:r>
              <a:rPr lang="en-US" dirty="0"/>
              <a:t>Several want an online version of the Shopping Guide, indicating they aren’t aware what is on the site </a:t>
            </a:r>
          </a:p>
          <a:p>
            <a:r>
              <a:rPr lang="en-US" dirty="0"/>
              <a:t>One had watched shopping videos, found them helpful</a:t>
            </a:r>
          </a:p>
          <a:p>
            <a:pPr marL="0" indent="0">
              <a:buNone/>
            </a:pP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70458" y="1513597"/>
            <a:ext cx="3425876" cy="380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997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166781" y="1494975"/>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Those [videos] were extremely helpful, because they showed me different kinds of moms who are in different circumstances with their kids…they depicted each person shopping and then showing how to use the pamphlet, and it was just very hands-on and it was really easy…they gave me all the tips and tricks that I needed to start my own journey with WIC. I think the videos were relatively short too, which made that easier.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4" name="Those videos were extremely helpful.mp3">
            <a:hlinkClick r:id="" action="ppaction://media"/>
            <a:extLst>
              <a:ext uri="{FF2B5EF4-FFF2-40B4-BE49-F238E27FC236}">
                <a16:creationId xmlns:a16="http://schemas.microsoft.com/office/drawing/2014/main" id="{6E7C40E1-58DF-F644-ABF9-1D3C3B6211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7327" y="1447677"/>
            <a:ext cx="812800" cy="812800"/>
          </a:xfrm>
          <a:prstGeom prst="rect">
            <a:avLst/>
          </a:prstGeom>
        </p:spPr>
      </p:pic>
    </p:spTree>
    <p:extLst>
      <p:ext uri="{BB962C8B-B14F-4D97-AF65-F5344CB8AC3E}">
        <p14:creationId xmlns:p14="http://schemas.microsoft.com/office/powerpoint/2010/main" val="26285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err="1"/>
              <a:t>myTexasWIC</a:t>
            </a:r>
            <a:r>
              <a:rPr lang="en-US" b="1" dirty="0"/>
              <a:t> Shopping App</a:t>
            </a:r>
            <a:endParaRPr lang="en-US" dirty="0"/>
          </a:p>
        </p:txBody>
      </p:sp>
      <p:sp>
        <p:nvSpPr>
          <p:cNvPr id="3" name="Content Placeholder 2"/>
          <p:cNvSpPr>
            <a:spLocks noGrp="1"/>
          </p:cNvSpPr>
          <p:nvPr>
            <p:ph idx="1"/>
          </p:nvPr>
        </p:nvSpPr>
        <p:spPr>
          <a:xfrm>
            <a:off x="457199" y="1513597"/>
            <a:ext cx="5219701" cy="4919860"/>
          </a:xfrm>
        </p:spPr>
        <p:txBody>
          <a:bodyPr>
            <a:normAutofit/>
          </a:bodyPr>
          <a:lstStyle/>
          <a:p>
            <a:r>
              <a:rPr lang="en-US" dirty="0"/>
              <a:t>Many had used it &amp; praised it</a:t>
            </a:r>
          </a:p>
          <a:p>
            <a:r>
              <a:rPr lang="en-US" dirty="0"/>
              <a:t>Helps determine the correct sizes &amp; brands of WIC foods</a:t>
            </a:r>
          </a:p>
          <a:p>
            <a:r>
              <a:rPr lang="en-US" dirty="0"/>
              <a:t>Like My Benefits &amp; barcode scanner</a:t>
            </a:r>
          </a:p>
          <a:p>
            <a:r>
              <a:rPr lang="en-US" dirty="0"/>
              <a:t>Those who hadn’t used the app said they want to use it</a:t>
            </a:r>
          </a:p>
          <a:p>
            <a:r>
              <a:rPr lang="en-US" dirty="0"/>
              <a:t>Eliminates need to carry paper shopping guide, shopping list, &amp; receipts</a:t>
            </a:r>
          </a:p>
          <a:p>
            <a:pPr marL="0" indent="0">
              <a:buNone/>
            </a:pP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442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301184"/>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The first time I used [the app], I remember because I was like, “Wow, why didn’t they make this sooner?” because I remember I needed to know what I had and I would always – “What do I have? What do I have left?” – and then I never knew and I would just – when I would go grocery shopping nowadays, I buy SNAP or pay cash. It was more convenient because I would say, “Now, I know what to get, how much I have this” - I would just go inside the store and get it.</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4" name="The first time I used the app.mp3">
            <a:hlinkClick r:id="" action="ppaction://media"/>
            <a:extLst>
              <a:ext uri="{FF2B5EF4-FFF2-40B4-BE49-F238E27FC236}">
                <a16:creationId xmlns:a16="http://schemas.microsoft.com/office/drawing/2014/main" id="{988EDC6F-9C6E-484C-AF6F-93C0A4DF9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1600200"/>
            <a:ext cx="812800" cy="812800"/>
          </a:xfrm>
          <a:prstGeom prst="rect">
            <a:avLst/>
          </a:prstGeom>
        </p:spPr>
      </p:pic>
    </p:spTree>
    <p:extLst>
      <p:ext uri="{BB962C8B-B14F-4D97-AF65-F5344CB8AC3E}">
        <p14:creationId xmlns:p14="http://schemas.microsoft.com/office/powerpoint/2010/main" val="4301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892863"/>
            <a:ext cx="6800673"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It helps quite a bit. Well, like I said, it did just address the fact that I would like to know what brand. I know what I can get now, I know what size, and stuff like that. I just need to know which brand and from what store to make the process a lot faster.</a:t>
            </a:r>
          </a:p>
          <a:p>
            <a:pPr algn="r"/>
            <a:r>
              <a:rPr lang="en-US" sz="22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710695"/>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904638"/>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Instead of getting all these papers from the WIC office, with this app, you wouldn’t even need to get the receipt. Afterwards, they always ask you, “Do you want your receipt?” and I say, “Yes”, because that’s the only way to tell next time what I have on there. </a:t>
            </a:r>
          </a:p>
          <a:p>
            <a:pPr algn="r"/>
            <a:r>
              <a:rPr lang="en-US" sz="2200" dirty="0">
                <a:solidFill>
                  <a:schemeClr val="tx1"/>
                </a:solidFill>
              </a:rPr>
              <a:t>– English-Speaking Interviewee</a:t>
            </a:r>
          </a:p>
        </p:txBody>
      </p:sp>
      <p:pic>
        <p:nvPicPr>
          <p:cNvPr id="3" name="It helps quite a bit.mp3">
            <a:hlinkClick r:id="" action="ppaction://media"/>
            <a:extLst>
              <a:ext uri="{FF2B5EF4-FFF2-40B4-BE49-F238E27FC236}">
                <a16:creationId xmlns:a16="http://schemas.microsoft.com/office/drawing/2014/main" id="{0D85B411-5428-1C4F-A51E-9736B0A089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623" y="1623316"/>
            <a:ext cx="812800" cy="812800"/>
          </a:xfrm>
          <a:prstGeom prst="rect">
            <a:avLst/>
          </a:prstGeom>
        </p:spPr>
      </p:pic>
      <p:pic>
        <p:nvPicPr>
          <p:cNvPr id="4" name="Instead of getting all these papers from the WIC office.mp3">
            <a:hlinkClick r:id="" action="ppaction://media"/>
            <a:extLst>
              <a:ext uri="{FF2B5EF4-FFF2-40B4-BE49-F238E27FC236}">
                <a16:creationId xmlns:a16="http://schemas.microsoft.com/office/drawing/2014/main" id="{BACF3910-0D4F-F044-AD60-1A29D6C80B2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5220" y="5201281"/>
            <a:ext cx="812800" cy="812800"/>
          </a:xfrm>
          <a:prstGeom prst="rect">
            <a:avLst/>
          </a:prstGeom>
        </p:spPr>
      </p:pic>
    </p:spTree>
    <p:extLst>
      <p:ext uri="{BB962C8B-B14F-4D97-AF65-F5344CB8AC3E}">
        <p14:creationId xmlns:p14="http://schemas.microsoft.com/office/powerpoint/2010/main" val="12085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err="1"/>
              <a:t>myTexasWIC</a:t>
            </a:r>
            <a:r>
              <a:rPr lang="en-US" b="1" dirty="0"/>
              <a:t> Shopping App</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086596">
            <a:off x="6229155" y="1528487"/>
            <a:ext cx="1805060" cy="350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503694" y="2552307"/>
            <a:ext cx="8018339" cy="1695450"/>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a:t>One or two interviewees said:</a:t>
            </a:r>
          </a:p>
          <a:p>
            <a:pPr marL="0" indent="0">
              <a:buFont typeface="Arial" pitchFamily="34" charset="0"/>
              <a:buNone/>
            </a:pPr>
            <a:endParaRPr lang="en-US" sz="2600" dirty="0"/>
          </a:p>
        </p:txBody>
      </p:sp>
      <p:sp>
        <p:nvSpPr>
          <p:cNvPr id="7" name="TextBox 6"/>
          <p:cNvSpPr txBox="1"/>
          <p:nvPr/>
        </p:nvSpPr>
        <p:spPr>
          <a:xfrm>
            <a:off x="457200" y="2857036"/>
            <a:ext cx="5864773" cy="4185761"/>
          </a:xfrm>
          <a:prstGeom prst="rect">
            <a:avLst/>
          </a:prstGeom>
          <a:noFill/>
        </p:spPr>
        <p:txBody>
          <a:bodyPr wrap="square" rtlCol="0">
            <a:spAutoFit/>
          </a:bodyPr>
          <a:lstStyle/>
          <a:p>
            <a:pPr>
              <a:buClr>
                <a:srgbClr val="5292AE"/>
              </a:buClr>
            </a:pPr>
            <a:endParaRPr lang="en-US" sz="2600" dirty="0"/>
          </a:p>
          <a:p>
            <a:pPr marL="457200" indent="-457200">
              <a:buClr>
                <a:srgbClr val="5292AE"/>
              </a:buClr>
              <a:buFont typeface="Arial"/>
              <a:buChar char="•"/>
            </a:pPr>
            <a:r>
              <a:rPr lang="en-US" sz="2400" dirty="0"/>
              <a:t>WIC staff told them about it</a:t>
            </a:r>
          </a:p>
          <a:p>
            <a:pPr marL="457200" indent="-457200">
              <a:buClr>
                <a:srgbClr val="5292AE"/>
              </a:buClr>
              <a:buFont typeface="Arial"/>
              <a:buChar char="•"/>
            </a:pPr>
            <a:r>
              <a:rPr lang="en-US" sz="2400" dirty="0"/>
              <a:t>Heard about it from study recruiter</a:t>
            </a:r>
          </a:p>
          <a:p>
            <a:pPr marL="457200" indent="-457200">
              <a:buClr>
                <a:srgbClr val="5292AE"/>
              </a:buClr>
              <a:buFont typeface="Arial"/>
              <a:buChar char="•"/>
            </a:pPr>
            <a:r>
              <a:rPr lang="en-US" sz="2400" dirty="0"/>
              <a:t>Searched the App Store assuming their would be an app</a:t>
            </a:r>
          </a:p>
          <a:p>
            <a:pPr marL="457200" indent="-457200">
              <a:buClr>
                <a:srgbClr val="5292AE"/>
              </a:buClr>
              <a:buFont typeface="Arial"/>
              <a:buChar char="•"/>
            </a:pPr>
            <a:r>
              <a:rPr lang="en-US" sz="2400" dirty="0"/>
              <a:t>Heard about it from a friend</a:t>
            </a:r>
          </a:p>
          <a:p>
            <a:pPr marL="457200" indent="-457200">
              <a:buClr>
                <a:srgbClr val="5292AE"/>
              </a:buClr>
              <a:buFont typeface="Arial"/>
              <a:buChar char="•"/>
            </a:pPr>
            <a:r>
              <a:rPr lang="en-US" sz="2400" dirty="0"/>
              <a:t>Another WIC shopper saw her struggling and told her about it</a:t>
            </a:r>
          </a:p>
          <a:p>
            <a:pPr marL="457200" indent="-457200">
              <a:buClr>
                <a:srgbClr val="5292AE"/>
              </a:buClr>
              <a:buFont typeface="Arial"/>
              <a:buChar char="•"/>
            </a:pPr>
            <a:endParaRPr lang="en-US" sz="2400" dirty="0"/>
          </a:p>
          <a:p>
            <a:pPr marL="457200" indent="-457200">
              <a:buClr>
                <a:srgbClr val="5292AE"/>
              </a:buClr>
              <a:buFont typeface="Arial"/>
              <a:buChar char="•"/>
            </a:pPr>
            <a:endParaRPr lang="en-US" sz="2400" dirty="0"/>
          </a:p>
          <a:p>
            <a:pPr marL="457200" indent="-457200">
              <a:buClr>
                <a:srgbClr val="5292AE"/>
              </a:buClr>
              <a:buFont typeface="Arial"/>
              <a:buChar char="•"/>
            </a:pPr>
            <a:endParaRPr lang="en-US" sz="2400" dirty="0"/>
          </a:p>
        </p:txBody>
      </p:sp>
      <p:sp>
        <p:nvSpPr>
          <p:cNvPr id="8" name="Rectangle 7"/>
          <p:cNvSpPr/>
          <p:nvPr/>
        </p:nvSpPr>
        <p:spPr>
          <a:xfrm>
            <a:off x="640670" y="1528487"/>
            <a:ext cx="4330342" cy="830997"/>
          </a:xfrm>
          <a:prstGeom prst="rect">
            <a:avLst/>
          </a:prstGeom>
          <a:solidFill>
            <a:schemeClr val="bg2"/>
          </a:solidFill>
          <a:ln w="50800">
            <a:solidFill>
              <a:srgbClr val="7EAD00"/>
            </a:solidFill>
          </a:ln>
        </p:spPr>
        <p:txBody>
          <a:bodyPr wrap="square" anchor="ctr">
            <a:spAutoFit/>
          </a:bodyPr>
          <a:lstStyle/>
          <a:p>
            <a:pPr algn="ctr"/>
            <a:r>
              <a:rPr lang="en-US" sz="2400" dirty="0"/>
              <a:t>Several heard about it via flyer from WIC</a:t>
            </a: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60005" y="2857035"/>
            <a:ext cx="1719795" cy="3704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420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App Flyer</a:t>
            </a:r>
            <a:endParaRPr lang="en-US" dirty="0"/>
          </a:p>
        </p:txBody>
      </p:sp>
      <p:sp>
        <p:nvSpPr>
          <p:cNvPr id="8" name="Rectangle 7"/>
          <p:cNvSpPr/>
          <p:nvPr/>
        </p:nvSpPr>
        <p:spPr>
          <a:xfrm>
            <a:off x="607418" y="2740060"/>
            <a:ext cx="5111737" cy="830997"/>
          </a:xfrm>
          <a:prstGeom prst="rect">
            <a:avLst/>
          </a:prstGeom>
          <a:solidFill>
            <a:schemeClr val="bg2"/>
          </a:solidFill>
          <a:ln w="50800">
            <a:solidFill>
              <a:srgbClr val="7EAD00"/>
            </a:solidFill>
          </a:ln>
        </p:spPr>
        <p:txBody>
          <a:bodyPr wrap="square" anchor="ctr">
            <a:spAutoFit/>
          </a:bodyPr>
          <a:lstStyle/>
          <a:p>
            <a:pPr algn="ctr"/>
            <a:r>
              <a:rPr lang="en-US" sz="2400" dirty="0"/>
              <a:t>Suggested WIC make a similar flyer to promote the portal app</a:t>
            </a:r>
          </a:p>
        </p:txBody>
      </p:sp>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75771" y="946657"/>
            <a:ext cx="2470529" cy="5321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idx="1"/>
          </p:nvPr>
        </p:nvSpPr>
        <p:spPr>
          <a:xfrm>
            <a:off x="457198" y="1506163"/>
            <a:ext cx="5494715" cy="1020908"/>
          </a:xfrm>
        </p:spPr>
        <p:txBody>
          <a:bodyPr vert="horz" lIns="91440" tIns="45720" rIns="91440" bIns="45720" numCol="1" rtlCol="0" anchor="t">
            <a:normAutofit/>
          </a:bodyPr>
          <a:lstStyle/>
          <a:p>
            <a:r>
              <a:rPr lang="en-US" sz="2500" dirty="0"/>
              <a:t>Several had seen it before</a:t>
            </a:r>
          </a:p>
          <a:p>
            <a:r>
              <a:rPr lang="en-US" sz="2500" dirty="0"/>
              <a:t>All liked the design, list of features</a:t>
            </a:r>
          </a:p>
        </p:txBody>
      </p:sp>
      <p:sp>
        <p:nvSpPr>
          <p:cNvPr id="10" name="TextBox 9">
            <a:extLst>
              <a:ext uri="{FF2B5EF4-FFF2-40B4-BE49-F238E27FC236}">
                <a16:creationId xmlns:a16="http://schemas.microsoft.com/office/drawing/2014/main" id="{8FE32F3D-A49F-44AB-BDEB-E4681811035C}"/>
              </a:ext>
            </a:extLst>
          </p:cNvPr>
          <p:cNvSpPr txBox="1"/>
          <p:nvPr/>
        </p:nvSpPr>
        <p:spPr>
          <a:xfrm>
            <a:off x="233410" y="359620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5644997" y="5330753"/>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2" name="TextBox 11"/>
          <p:cNvSpPr txBox="1"/>
          <p:nvPr/>
        </p:nvSpPr>
        <p:spPr>
          <a:xfrm>
            <a:off x="639810" y="3913995"/>
            <a:ext cx="5161900" cy="2523768"/>
          </a:xfrm>
          <a:prstGeom prst="rect">
            <a:avLst/>
          </a:prstGeom>
          <a:noFill/>
        </p:spPr>
        <p:txBody>
          <a:bodyPr wrap="square" rtlCol="0">
            <a:spAutoFit/>
          </a:bodyPr>
          <a:lstStyle/>
          <a:p>
            <a:r>
              <a:rPr lang="en-US" i="1" dirty="0"/>
              <a:t>When I was looking for this app, I wasn’t too sure if it was the correct one. I think there might have been another one &amp; I downloaded it by accident &amp; it wasn’t the right one until I found this one. I know that it was a little bit hard for me to find it, but this looks really specific &amp; with the QR code, it’s even better.</a:t>
            </a:r>
          </a:p>
          <a:p>
            <a:pPr algn="r"/>
            <a:r>
              <a:rPr lang="en-US" sz="1400" b="1" dirty="0">
                <a:solidFill>
                  <a:schemeClr val="accent1"/>
                </a:solidFill>
              </a:rPr>
              <a:t>—–English-Speaking Interviewee</a:t>
            </a:r>
          </a:p>
        </p:txBody>
      </p:sp>
      <p:pic>
        <p:nvPicPr>
          <p:cNvPr id="3" name="When I was looking for this app.mp3">
            <a:hlinkClick r:id="" action="ppaction://media"/>
            <a:extLst>
              <a:ext uri="{FF2B5EF4-FFF2-40B4-BE49-F238E27FC236}">
                <a16:creationId xmlns:a16="http://schemas.microsoft.com/office/drawing/2014/main" id="{AEE9118E-19D9-5C48-A2D2-D47A3D9274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063" y="6031363"/>
            <a:ext cx="812800" cy="812800"/>
          </a:xfrm>
          <a:prstGeom prst="rect">
            <a:avLst/>
          </a:prstGeom>
        </p:spPr>
      </p:pic>
    </p:spTree>
    <p:extLst>
      <p:ext uri="{BB962C8B-B14F-4D97-AF65-F5344CB8AC3E}">
        <p14:creationId xmlns:p14="http://schemas.microsoft.com/office/powerpoint/2010/main" val="397731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Other Shopping Apps</a:t>
            </a:r>
            <a:endParaRPr lang="en-US" dirty="0"/>
          </a:p>
        </p:txBody>
      </p:sp>
      <p:sp>
        <p:nvSpPr>
          <p:cNvPr id="3" name="Content Placeholder 2"/>
          <p:cNvSpPr>
            <a:spLocks noGrp="1"/>
          </p:cNvSpPr>
          <p:nvPr>
            <p:ph idx="1"/>
          </p:nvPr>
        </p:nvSpPr>
        <p:spPr>
          <a:xfrm>
            <a:off x="457200" y="1513597"/>
            <a:ext cx="4808483" cy="4919860"/>
          </a:xfrm>
        </p:spPr>
        <p:txBody>
          <a:bodyPr>
            <a:normAutofit/>
          </a:bodyPr>
          <a:lstStyle/>
          <a:p>
            <a:r>
              <a:rPr lang="en-US" dirty="0"/>
              <a:t>Half use other shopping apps</a:t>
            </a:r>
          </a:p>
          <a:p>
            <a:r>
              <a:rPr lang="en-US" dirty="0"/>
              <a:t>Mostly for grocery store chains</a:t>
            </a:r>
          </a:p>
          <a:p>
            <a:pPr lvl="1"/>
            <a:r>
              <a:rPr lang="en-US" dirty="0"/>
              <a:t>H-E-B, Walmart, Target, Kroger, Safeway, Albertson’s</a:t>
            </a:r>
          </a:p>
          <a:p>
            <a:r>
              <a:rPr lang="en-US" dirty="0"/>
              <a:t>Mostly for sales and coupons</a:t>
            </a:r>
          </a:p>
          <a:p>
            <a:r>
              <a:rPr lang="en-US" dirty="0"/>
              <a:t>One liked that other apps show her “favorites” = frequently bought items</a:t>
            </a:r>
          </a:p>
          <a:p>
            <a:pPr marL="0" indent="0">
              <a:buNone/>
            </a:pPr>
            <a:endParaRPr lang="en-US" dirty="0"/>
          </a:p>
        </p:txBody>
      </p:sp>
      <p:grpSp>
        <p:nvGrpSpPr>
          <p:cNvPr id="6" name="Group 5"/>
          <p:cNvGrpSpPr/>
          <p:nvPr/>
        </p:nvGrpSpPr>
        <p:grpSpPr>
          <a:xfrm>
            <a:off x="5569524" y="2080845"/>
            <a:ext cx="2836128" cy="2836128"/>
            <a:chOff x="6403673" y="2366351"/>
            <a:chExt cx="2118360" cy="2118360"/>
          </a:xfrm>
        </p:grpSpPr>
        <p:pic>
          <p:nvPicPr>
            <p:cNvPr id="5" name="Picture 2" descr="Image result for cell phone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3673" y="2366351"/>
              <a:ext cx="2118360" cy="2118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94076" y="2793080"/>
              <a:ext cx="631860" cy="631860"/>
            </a:xfrm>
            <a:prstGeom prst="rect">
              <a:avLst/>
            </a:prstGeom>
          </p:spPr>
        </p:pic>
      </p:grpSp>
    </p:spTree>
    <p:extLst>
      <p:ext uri="{BB962C8B-B14F-4D97-AF65-F5344CB8AC3E}">
        <p14:creationId xmlns:p14="http://schemas.microsoft.com/office/powerpoint/2010/main" val="211114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a:t>Staff Focus Groups</a:t>
            </a:r>
          </a:p>
        </p:txBody>
      </p:sp>
      <p:sp>
        <p:nvSpPr>
          <p:cNvPr id="2" name="TextBox 1"/>
          <p:cNvSpPr txBox="1"/>
          <p:nvPr/>
        </p:nvSpPr>
        <p:spPr>
          <a:xfrm>
            <a:off x="883403" y="4804475"/>
            <a:ext cx="3456122" cy="400110"/>
          </a:xfrm>
          <a:prstGeom prst="rect">
            <a:avLst/>
          </a:prstGeom>
          <a:noFill/>
        </p:spPr>
        <p:txBody>
          <a:bodyPr wrap="square" rtlCol="0">
            <a:spAutoFit/>
          </a:bodyPr>
          <a:lstStyle/>
          <a:p>
            <a:r>
              <a:rPr lang="en-US" sz="2000" b="1" i="1" dirty="0"/>
              <a:t>N</a:t>
            </a:r>
            <a:r>
              <a:rPr lang="en-US" sz="2000" b="1" dirty="0"/>
              <a:t>=27</a:t>
            </a:r>
          </a:p>
        </p:txBody>
      </p:sp>
    </p:spTree>
    <p:extLst>
      <p:ext uri="{BB962C8B-B14F-4D97-AF65-F5344CB8AC3E}">
        <p14:creationId xmlns:p14="http://schemas.microsoft.com/office/powerpoint/2010/main" val="927799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Experience</a:t>
            </a:r>
            <a:endParaRPr lang="en-US" dirty="0"/>
          </a:p>
        </p:txBody>
      </p:sp>
      <p:sp>
        <p:nvSpPr>
          <p:cNvPr id="3" name="Content Placeholder 2"/>
          <p:cNvSpPr>
            <a:spLocks noGrp="1"/>
          </p:cNvSpPr>
          <p:nvPr>
            <p:ph idx="1"/>
          </p:nvPr>
        </p:nvSpPr>
        <p:spPr>
          <a:xfrm>
            <a:off x="457201" y="1482065"/>
            <a:ext cx="4813068" cy="2616969"/>
          </a:xfrm>
        </p:spPr>
        <p:txBody>
          <a:bodyPr>
            <a:normAutofit/>
          </a:bodyPr>
          <a:lstStyle/>
          <a:p>
            <a:r>
              <a:rPr lang="en-US" dirty="0"/>
              <a:t>Several said it takes time to get a handle on shopping</a:t>
            </a:r>
          </a:p>
          <a:p>
            <a:r>
              <a:rPr lang="en-US" dirty="0"/>
              <a:t>Between 2 &amp; 5 shopping trips to feel confident</a:t>
            </a:r>
          </a:p>
          <a:p>
            <a:r>
              <a:rPr lang="en-US" dirty="0"/>
              <a:t>Initial trips include bringing wrong items to register</a:t>
            </a:r>
          </a:p>
          <a:p>
            <a:pPr marL="0" indent="0">
              <a:buNone/>
            </a:pPr>
            <a:endParaRPr lang="en-US" dirty="0"/>
          </a:p>
        </p:txBody>
      </p:sp>
      <p:sp>
        <p:nvSpPr>
          <p:cNvPr id="6" name="TextBox 5">
            <a:extLst>
              <a:ext uri="{FF2B5EF4-FFF2-40B4-BE49-F238E27FC236}">
                <a16:creationId xmlns:a16="http://schemas.microsoft.com/office/drawing/2014/main" id="{8FE32F3D-A49F-44AB-BDEB-E4681811035C}"/>
              </a:ext>
            </a:extLst>
          </p:cNvPr>
          <p:cNvSpPr txBox="1"/>
          <p:nvPr/>
        </p:nvSpPr>
        <p:spPr>
          <a:xfrm>
            <a:off x="283285" y="416145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81855" y="511462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689685" y="4479245"/>
            <a:ext cx="7558670" cy="1692771"/>
          </a:xfrm>
          <a:prstGeom prst="rect">
            <a:avLst/>
          </a:prstGeom>
          <a:noFill/>
        </p:spPr>
        <p:txBody>
          <a:bodyPr wrap="square" rtlCol="0">
            <a:spAutoFit/>
          </a:bodyPr>
          <a:lstStyle/>
          <a:p>
            <a:r>
              <a:rPr lang="en-US" i="1" dirty="0"/>
              <a:t>At the beginning is that it was hard because I would get to the cash register &amp; I would be sent back because some products would not be included in the benefits, &amp; now I have identified them better. Sometimes even though those items are included in the guide, some grocery stores would reject those items.</a:t>
            </a:r>
          </a:p>
          <a:p>
            <a:pPr algn="r"/>
            <a:r>
              <a:rPr lang="en-US" sz="1400" b="1" dirty="0">
                <a:solidFill>
                  <a:schemeClr val="accent1"/>
                </a:solidFill>
              </a:rPr>
              <a:t>—–Spanish-Speaking Interviewee</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74676" y="1648633"/>
            <a:ext cx="3047355" cy="22855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583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Experience</a:t>
            </a:r>
            <a:endParaRPr lang="en-US" dirty="0"/>
          </a:p>
        </p:txBody>
      </p:sp>
      <p:sp>
        <p:nvSpPr>
          <p:cNvPr id="3" name="Content Placeholder 2"/>
          <p:cNvSpPr>
            <a:spLocks noGrp="1"/>
          </p:cNvSpPr>
          <p:nvPr>
            <p:ph idx="1"/>
          </p:nvPr>
        </p:nvSpPr>
        <p:spPr>
          <a:xfrm>
            <a:off x="4972051" y="1634465"/>
            <a:ext cx="4011819" cy="2616969"/>
          </a:xfrm>
        </p:spPr>
        <p:txBody>
          <a:bodyPr>
            <a:normAutofit/>
          </a:bodyPr>
          <a:lstStyle/>
          <a:p>
            <a:r>
              <a:rPr lang="en-US" dirty="0"/>
              <a:t>A few buy the same items each time to avoid choosing non-approved foods</a:t>
            </a:r>
          </a:p>
          <a:p>
            <a:r>
              <a:rPr lang="en-US" dirty="0"/>
              <a:t>A few go to the WIC store</a:t>
            </a:r>
          </a:p>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8FE32F3D-A49F-44AB-BDEB-E4681811035C}"/>
              </a:ext>
            </a:extLst>
          </p:cNvPr>
          <p:cNvSpPr txBox="1"/>
          <p:nvPr/>
        </p:nvSpPr>
        <p:spPr>
          <a:xfrm>
            <a:off x="283285" y="416145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81855" y="511462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689685" y="4479245"/>
            <a:ext cx="7558670" cy="1692771"/>
          </a:xfrm>
          <a:prstGeom prst="rect">
            <a:avLst/>
          </a:prstGeom>
          <a:noFill/>
        </p:spPr>
        <p:txBody>
          <a:bodyPr wrap="square" rtlCol="0">
            <a:spAutoFit/>
          </a:bodyPr>
          <a:lstStyle/>
          <a:p>
            <a:r>
              <a:rPr lang="en-US" i="1" dirty="0"/>
              <a:t>Sometimes, when I have all my children, I can’t go in the store, I’ll go to the </a:t>
            </a:r>
            <a:r>
              <a:rPr lang="en-US" dirty="0"/>
              <a:t>[WIC-only store] </a:t>
            </a:r>
            <a:r>
              <a:rPr lang="en-US" i="1" dirty="0"/>
              <a:t>drive thru because it’s more convenient. More stores need to have like an aisle or something that says “You can get this with WIC”, instead of having to find out what is okay to get and what’s not okay.</a:t>
            </a:r>
          </a:p>
          <a:p>
            <a:pPr algn="r"/>
            <a:r>
              <a:rPr lang="en-US" sz="1400" b="1" dirty="0">
                <a:solidFill>
                  <a:schemeClr val="accent1"/>
                </a:solidFill>
              </a:rPr>
              <a:t>—–English-Speaking Interviewee</a:t>
            </a:r>
          </a:p>
        </p:txBody>
      </p:sp>
      <p:sp>
        <p:nvSpPr>
          <p:cNvPr id="11" name="Rectangle 10"/>
          <p:cNvSpPr/>
          <p:nvPr/>
        </p:nvSpPr>
        <p:spPr>
          <a:xfrm>
            <a:off x="736839" y="1660897"/>
            <a:ext cx="3922681" cy="2308324"/>
          </a:xfrm>
          <a:prstGeom prst="rect">
            <a:avLst/>
          </a:prstGeom>
          <a:solidFill>
            <a:schemeClr val="bg2"/>
          </a:solidFill>
          <a:ln w="50800">
            <a:solidFill>
              <a:srgbClr val="7EAD00"/>
            </a:solidFill>
          </a:ln>
        </p:spPr>
        <p:txBody>
          <a:bodyPr wrap="square" anchor="ctr">
            <a:spAutoFit/>
          </a:bodyPr>
          <a:lstStyle/>
          <a:p>
            <a:pPr algn="ctr"/>
            <a:r>
              <a:rPr lang="en-US" sz="2400" dirty="0"/>
              <a:t>Despite describing difficulties choosing approved items, several said it’s “pretty easy” once they learned which items will scan</a:t>
            </a:r>
          </a:p>
        </p:txBody>
      </p:sp>
      <p:pic>
        <p:nvPicPr>
          <p:cNvPr id="4" name="Sometimes when I have all my children.mp3">
            <a:hlinkClick r:id="" action="ppaction://media"/>
            <a:extLst>
              <a:ext uri="{FF2B5EF4-FFF2-40B4-BE49-F238E27FC236}">
                <a16:creationId xmlns:a16="http://schemas.microsoft.com/office/drawing/2014/main" id="{ADB045E6-B21B-0E45-86EB-106382D0E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439" y="5869240"/>
            <a:ext cx="812800" cy="812800"/>
          </a:xfrm>
          <a:prstGeom prst="rect">
            <a:avLst/>
          </a:prstGeom>
        </p:spPr>
      </p:pic>
    </p:spTree>
    <p:extLst>
      <p:ext uri="{BB962C8B-B14F-4D97-AF65-F5344CB8AC3E}">
        <p14:creationId xmlns:p14="http://schemas.microsoft.com/office/powerpoint/2010/main" val="105767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Shopping Challenges</a:t>
            </a:r>
            <a:endParaRPr lang="en-US" dirty="0"/>
          </a:p>
        </p:txBody>
      </p:sp>
      <p:sp>
        <p:nvSpPr>
          <p:cNvPr id="3" name="Content Placeholder 2"/>
          <p:cNvSpPr>
            <a:spLocks noGrp="1"/>
          </p:cNvSpPr>
          <p:nvPr>
            <p:ph idx="1"/>
          </p:nvPr>
        </p:nvSpPr>
        <p:spPr>
          <a:xfrm>
            <a:off x="457200" y="1386815"/>
            <a:ext cx="7987707" cy="1489735"/>
          </a:xfrm>
        </p:spPr>
        <p:txBody>
          <a:bodyPr>
            <a:normAutofit/>
          </a:bodyPr>
          <a:lstStyle/>
          <a:p>
            <a:r>
              <a:rPr lang="en-US" dirty="0"/>
              <a:t>Many said choosing correct brands &amp; sizes</a:t>
            </a:r>
          </a:p>
          <a:p>
            <a:r>
              <a:rPr lang="en-US" dirty="0"/>
              <a:t>Several described feeling nervous at the register</a:t>
            </a:r>
          </a:p>
          <a:p>
            <a:r>
              <a:rPr lang="en-US" dirty="0"/>
              <a:t>Embarrassing to be denied</a:t>
            </a:r>
          </a:p>
          <a:p>
            <a:endParaRPr lang="en-US" dirty="0"/>
          </a:p>
          <a:p>
            <a:pPr marL="0" indent="0">
              <a:buNone/>
            </a:pPr>
            <a:endParaRPr lang="en-US" dirty="0"/>
          </a:p>
        </p:txBody>
      </p:sp>
      <p:sp>
        <p:nvSpPr>
          <p:cNvPr id="6" name="TextBox 5">
            <a:extLst>
              <a:ext uri="{FF2B5EF4-FFF2-40B4-BE49-F238E27FC236}">
                <a16:creationId xmlns:a16="http://schemas.microsoft.com/office/drawing/2014/main" id="{8FE32F3D-A49F-44AB-BDEB-E4681811035C}"/>
              </a:ext>
            </a:extLst>
          </p:cNvPr>
          <p:cNvSpPr txBox="1"/>
          <p:nvPr/>
        </p:nvSpPr>
        <p:spPr>
          <a:xfrm>
            <a:off x="283285" y="269460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81855" y="364777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689685" y="3012395"/>
            <a:ext cx="7558670" cy="1692771"/>
          </a:xfrm>
          <a:prstGeom prst="rect">
            <a:avLst/>
          </a:prstGeom>
          <a:noFill/>
        </p:spPr>
        <p:txBody>
          <a:bodyPr wrap="square" rtlCol="0">
            <a:spAutoFit/>
          </a:bodyPr>
          <a:lstStyle/>
          <a:p>
            <a:r>
              <a:rPr lang="en-US" i="1" dirty="0"/>
              <a:t>It’s a little bit embarrassing if you don’t have the right item and they have to take it off because they have to clear out your entire ticket one by one. It’s not just zero out, they have to do it one by one. So, it’s time-consuming sometimes because it’s like, “Crap, I grabbed the wrong bread.”</a:t>
            </a:r>
          </a:p>
          <a:p>
            <a:pPr algn="r"/>
            <a:r>
              <a:rPr lang="en-US" sz="1400" b="1" dirty="0">
                <a:solidFill>
                  <a:schemeClr val="accent1"/>
                </a:solidFill>
              </a:rPr>
              <a:t>—–English-Speaking Interviewee</a:t>
            </a: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t="31610"/>
          <a:stretch/>
        </p:blipFill>
        <p:spPr>
          <a:xfrm>
            <a:off x="-2775" y="4933118"/>
            <a:ext cx="9144000" cy="4690128"/>
          </a:xfrm>
          <a:prstGeom prst="rect">
            <a:avLst/>
          </a:prstGeom>
        </p:spPr>
      </p:pic>
      <p:pic>
        <p:nvPicPr>
          <p:cNvPr id="4" name="It's a little bit embarrassing.mp3">
            <a:hlinkClick r:id="" action="ppaction://media"/>
            <a:extLst>
              <a:ext uri="{FF2B5EF4-FFF2-40B4-BE49-F238E27FC236}">
                <a16:creationId xmlns:a16="http://schemas.microsoft.com/office/drawing/2014/main" id="{483313BD-5E76-224F-94EB-25042BF70E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1758" y="2607026"/>
            <a:ext cx="812800" cy="812800"/>
          </a:xfrm>
          <a:prstGeom prst="rect">
            <a:avLst/>
          </a:prstGeom>
        </p:spPr>
      </p:pic>
    </p:spTree>
    <p:extLst>
      <p:ext uri="{BB962C8B-B14F-4D97-AF65-F5344CB8AC3E}">
        <p14:creationId xmlns:p14="http://schemas.microsoft.com/office/powerpoint/2010/main" val="11120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Making Shopping Easier</a:t>
            </a:r>
            <a:endParaRPr lang="en-US" dirty="0"/>
          </a:p>
        </p:txBody>
      </p:sp>
      <p:sp>
        <p:nvSpPr>
          <p:cNvPr id="3" name="Content Placeholder 2"/>
          <p:cNvSpPr>
            <a:spLocks noGrp="1"/>
          </p:cNvSpPr>
          <p:nvPr>
            <p:ph idx="1"/>
          </p:nvPr>
        </p:nvSpPr>
        <p:spPr>
          <a:xfrm>
            <a:off x="457200" y="1513597"/>
            <a:ext cx="4808483" cy="4919860"/>
          </a:xfrm>
        </p:spPr>
        <p:txBody>
          <a:bodyPr>
            <a:normAutofit/>
          </a:bodyPr>
          <a:lstStyle/>
          <a:p>
            <a:r>
              <a:rPr lang="en-US" dirty="0"/>
              <a:t>Most interviewees said shopping for WIC items is fairly easy because they are now experienced</a:t>
            </a:r>
          </a:p>
          <a:p>
            <a:r>
              <a:rPr lang="en-US" dirty="0"/>
              <a:t>Several said </a:t>
            </a:r>
            <a:r>
              <a:rPr lang="en-US" dirty="0" err="1"/>
              <a:t>myTexasWIC</a:t>
            </a:r>
            <a:r>
              <a:rPr lang="en-US" dirty="0"/>
              <a:t> app has already improved their shopping experience</a:t>
            </a: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39896" y="1548583"/>
            <a:ext cx="1942436" cy="3768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8FE32F3D-A49F-44AB-BDEB-E4681811035C}"/>
              </a:ext>
            </a:extLst>
          </p:cNvPr>
          <p:cNvSpPr txBox="1"/>
          <p:nvPr/>
        </p:nvSpPr>
        <p:spPr>
          <a:xfrm>
            <a:off x="283285" y="416145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F50E742-84D6-4737-A6CC-7128FA90F634}"/>
              </a:ext>
            </a:extLst>
          </p:cNvPr>
          <p:cNvSpPr txBox="1"/>
          <p:nvPr/>
        </p:nvSpPr>
        <p:spPr>
          <a:xfrm rot="10800000">
            <a:off x="5852993" y="517177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p:cNvSpPr txBox="1"/>
          <p:nvPr/>
        </p:nvSpPr>
        <p:spPr>
          <a:xfrm>
            <a:off x="689685" y="4479245"/>
            <a:ext cx="5234865" cy="1692771"/>
          </a:xfrm>
          <a:prstGeom prst="rect">
            <a:avLst/>
          </a:prstGeom>
          <a:noFill/>
        </p:spPr>
        <p:txBody>
          <a:bodyPr wrap="square" rtlCol="0">
            <a:spAutoFit/>
          </a:bodyPr>
          <a:lstStyle/>
          <a:p>
            <a:r>
              <a:rPr lang="en-US" i="1" dirty="0"/>
              <a:t>Honestly, I don’t really know. I enjoy having the app to double check things to make sure I have everything I need before I’m done shopping but that alone is just enough help to be able to buy my things.</a:t>
            </a:r>
          </a:p>
          <a:p>
            <a:pPr algn="r"/>
            <a:r>
              <a:rPr lang="en-US" sz="1400" b="1" dirty="0">
                <a:solidFill>
                  <a:schemeClr val="accent1"/>
                </a:solidFill>
              </a:rPr>
              <a:t>—–English-Speaking Interviewee</a:t>
            </a:r>
          </a:p>
        </p:txBody>
      </p:sp>
      <p:pic>
        <p:nvPicPr>
          <p:cNvPr id="4" name="Honestly I don't really know.mp3">
            <a:hlinkClick r:id="" action="ppaction://media"/>
            <a:extLst>
              <a:ext uri="{FF2B5EF4-FFF2-40B4-BE49-F238E27FC236}">
                <a16:creationId xmlns:a16="http://schemas.microsoft.com/office/drawing/2014/main" id="{E81460EC-A8B7-4C40-A315-EFB23E104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136" y="5938452"/>
            <a:ext cx="812800" cy="812800"/>
          </a:xfrm>
          <a:prstGeom prst="rect">
            <a:avLst/>
          </a:prstGeom>
        </p:spPr>
      </p:pic>
    </p:spTree>
    <p:extLst>
      <p:ext uri="{BB962C8B-B14F-4D97-AF65-F5344CB8AC3E}">
        <p14:creationId xmlns:p14="http://schemas.microsoft.com/office/powerpoint/2010/main" val="17758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What You Wish You Had Been Told</a:t>
            </a:r>
          </a:p>
        </p:txBody>
      </p:sp>
      <p:sp>
        <p:nvSpPr>
          <p:cNvPr id="3" name="Content Placeholder 2"/>
          <p:cNvSpPr>
            <a:spLocks noGrp="1"/>
          </p:cNvSpPr>
          <p:nvPr>
            <p:ph idx="1"/>
          </p:nvPr>
        </p:nvSpPr>
        <p:spPr>
          <a:xfrm>
            <a:off x="914400" y="3863413"/>
            <a:ext cx="1982102" cy="1573093"/>
          </a:xfrm>
        </p:spPr>
        <p:txBody>
          <a:bodyPr>
            <a:noAutofit/>
          </a:bodyPr>
          <a:lstStyle/>
          <a:p>
            <a:pPr marL="0" indent="0" algn="ctr">
              <a:buNone/>
            </a:pPr>
            <a:r>
              <a:rPr lang="en-US" sz="2200" dirty="0"/>
              <a:t>Can only buy certain brands &amp; types of food</a:t>
            </a:r>
          </a:p>
        </p:txBody>
      </p:sp>
      <p:sp>
        <p:nvSpPr>
          <p:cNvPr id="4" name="AutoShape 2" descr="Image result for breast pump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Content Placeholder 2"/>
          <p:cNvSpPr txBox="1">
            <a:spLocks/>
          </p:cNvSpPr>
          <p:nvPr/>
        </p:nvSpPr>
        <p:spPr>
          <a:xfrm>
            <a:off x="3670999" y="3887436"/>
            <a:ext cx="1755832" cy="1327290"/>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2200" dirty="0"/>
              <a:t>Double check the sizes</a:t>
            </a:r>
          </a:p>
        </p:txBody>
      </p:sp>
      <p:sp>
        <p:nvSpPr>
          <p:cNvPr id="14" name="Content Placeholder 2"/>
          <p:cNvSpPr txBox="1">
            <a:spLocks/>
          </p:cNvSpPr>
          <p:nvPr/>
        </p:nvSpPr>
        <p:spPr>
          <a:xfrm>
            <a:off x="5943600" y="3894060"/>
            <a:ext cx="2305050" cy="1327290"/>
          </a:xfrm>
          <a:prstGeom prst="rect">
            <a:avLst/>
          </a:prstGeom>
        </p:spPr>
        <p:txBody>
          <a:bodyPr vert="horz" lIns="91440" tIns="45720" rIns="91440" bIns="45720" rtlCol="0">
            <a:no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2200" dirty="0"/>
              <a:t>Use the app &amp; shopping guide to learn what is approved</a:t>
            </a:r>
          </a:p>
        </p:txBody>
      </p:sp>
      <p:sp>
        <p:nvSpPr>
          <p:cNvPr id="17" name="Content Placeholder 2"/>
          <p:cNvSpPr txBox="1">
            <a:spLocks/>
          </p:cNvSpPr>
          <p:nvPr/>
        </p:nvSpPr>
        <p:spPr>
          <a:xfrm>
            <a:off x="380998" y="1305963"/>
            <a:ext cx="8247707" cy="694287"/>
          </a:xfrm>
          <a:prstGeom prst="rect">
            <a:avLst/>
          </a:prstGeom>
        </p:spPr>
        <p:txBody>
          <a:bodyPr vert="horz" lIns="91440" tIns="45720" rIns="91440" bIns="45720" numCol="1" rtlCol="0" anchor="t">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i="1" dirty="0"/>
              <a:t>…about shopping when you first joined WIC</a:t>
            </a:r>
          </a:p>
        </p:txBody>
      </p:sp>
      <p:grpSp>
        <p:nvGrpSpPr>
          <p:cNvPr id="18" name="Group 17"/>
          <p:cNvGrpSpPr/>
          <p:nvPr/>
        </p:nvGrpSpPr>
        <p:grpSpPr>
          <a:xfrm>
            <a:off x="6526175" y="2114551"/>
            <a:ext cx="1589126" cy="1589126"/>
            <a:chOff x="6403673" y="2366351"/>
            <a:chExt cx="2118360" cy="2118360"/>
          </a:xfrm>
        </p:grpSpPr>
        <p:pic>
          <p:nvPicPr>
            <p:cNvPr id="19" name="Picture 2" descr="Image result for cell phone icon"/>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3673" y="2366351"/>
              <a:ext cx="2118360" cy="21183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94076" y="2793080"/>
              <a:ext cx="631860" cy="631860"/>
            </a:xfrm>
            <a:prstGeom prst="rect">
              <a:avLst/>
            </a:prstGeom>
          </p:spPr>
        </p:pic>
      </p:grpSp>
      <p:grpSp>
        <p:nvGrpSpPr>
          <p:cNvPr id="10" name="Group 9"/>
          <p:cNvGrpSpPr/>
          <p:nvPr/>
        </p:nvGrpSpPr>
        <p:grpSpPr>
          <a:xfrm>
            <a:off x="3820952" y="2114550"/>
            <a:ext cx="2074874" cy="1653038"/>
            <a:chOff x="3820952" y="2114550"/>
            <a:chExt cx="2074874" cy="1653038"/>
          </a:xfrm>
        </p:grpSpPr>
        <p:pic>
          <p:nvPicPr>
            <p:cNvPr id="8194" name="Picture 2" descr="Milk Jug Images, Stock Photos &amp; Vectors | Shutterstock"/>
            <p:cNvPicPr>
              <a:picLocks noChangeAspect="1" noChangeArrowheads="1"/>
            </p:cNvPicPr>
            <p:nvPr/>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backgroundRemoval t="2143" b="90000" l="10000" r="90000">
                          <a14:foregroundMark x1="37692" y1="26429" x2="37692" y2="26429"/>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638364">
              <a:off x="4382699" y="2114550"/>
              <a:ext cx="1513127" cy="16530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ilk, bottle, carton, container, dairy, line-icon, milk-carton icon -  Download on Iconfinder"/>
            <p:cNvPicPr>
              <a:picLocks noChangeAspect="1" noChangeArrowheads="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val="0"/>
                </a:ext>
              </a:extLst>
            </a:blip>
            <a:srcRect l="15398" r="14764"/>
            <a:stretch/>
          </p:blipFill>
          <p:spPr bwMode="auto">
            <a:xfrm rot="20928511">
              <a:off x="3820952" y="2419883"/>
              <a:ext cx="625669" cy="9088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966305" y="2114550"/>
            <a:ext cx="1881212" cy="1541110"/>
            <a:chOff x="947254" y="2825232"/>
            <a:chExt cx="1867577" cy="1529940"/>
          </a:xfrm>
        </p:grpSpPr>
        <p:pic>
          <p:nvPicPr>
            <p:cNvPr id="5" name="Picture 4"/>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7254" y="2825232"/>
              <a:ext cx="1005386" cy="812737"/>
            </a:xfrm>
            <a:prstGeom prst="rect">
              <a:avLst/>
            </a:prstGeom>
          </p:spPr>
        </p:pic>
        <p:pic>
          <p:nvPicPr>
            <p:cNvPr id="6" name="Picture 5"/>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3227" y="3757383"/>
              <a:ext cx="597789" cy="597789"/>
            </a:xfrm>
            <a:prstGeom prst="rect">
              <a:avLst/>
            </a:prstGeom>
          </p:spPr>
        </p:pic>
        <p:pic>
          <p:nvPicPr>
            <p:cNvPr id="7" name="Picture 6"/>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48336" y="3186590"/>
              <a:ext cx="1066495" cy="1066495"/>
            </a:xfrm>
            <a:prstGeom prst="rect">
              <a:avLst/>
            </a:prstGeom>
          </p:spPr>
        </p:pic>
      </p:grpSp>
      <p:sp>
        <p:nvSpPr>
          <p:cNvPr id="21" name="Rectangle 20"/>
          <p:cNvSpPr/>
          <p:nvPr/>
        </p:nvSpPr>
        <p:spPr>
          <a:xfrm>
            <a:off x="1423506" y="5599960"/>
            <a:ext cx="6129819" cy="830997"/>
          </a:xfrm>
          <a:prstGeom prst="rect">
            <a:avLst/>
          </a:prstGeom>
          <a:solidFill>
            <a:schemeClr val="bg2"/>
          </a:solidFill>
          <a:ln w="50800">
            <a:solidFill>
              <a:srgbClr val="7EAD00"/>
            </a:solidFill>
          </a:ln>
        </p:spPr>
        <p:txBody>
          <a:bodyPr wrap="square" anchor="ctr">
            <a:spAutoFit/>
          </a:bodyPr>
          <a:lstStyle/>
          <a:p>
            <a:pPr algn="ctr"/>
            <a:r>
              <a:rPr lang="en-US" sz="2400" dirty="0"/>
              <a:t>Would tell new clients to go to the app to learn about WIC shopping</a:t>
            </a:r>
          </a:p>
        </p:txBody>
      </p:sp>
    </p:spTree>
    <p:extLst>
      <p:ext uri="{BB962C8B-B14F-4D97-AF65-F5344CB8AC3E}">
        <p14:creationId xmlns:p14="http://schemas.microsoft.com/office/powerpoint/2010/main" val="1151102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465709"/>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I would tell them to make sure they got the app, because for me, if I would have had that app, I could have saved myself a lot more time, a lot more frustration. Now, like you said, I’ve had [WIC] for almost five years, so I can pretty much navigate through it a lot easier nowadays, but with somebody new, they’d definitely want the app to save them the time and the stress. Because I’m telling you, there were times I just wouldn’t even want to use it, but I was like, “I have to.”</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I would tell them to make sure they got the app.mp3">
            <a:hlinkClick r:id="" action="ppaction://media"/>
            <a:extLst>
              <a:ext uri="{FF2B5EF4-FFF2-40B4-BE49-F238E27FC236}">
                <a16:creationId xmlns:a16="http://schemas.microsoft.com/office/drawing/2014/main" id="{CF811B5C-93FA-DB40-8CA5-28B0F3F29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4665" y="1580166"/>
            <a:ext cx="812800" cy="812800"/>
          </a:xfrm>
          <a:prstGeom prst="rect">
            <a:avLst/>
          </a:prstGeom>
        </p:spPr>
      </p:pic>
    </p:spTree>
    <p:extLst>
      <p:ext uri="{BB962C8B-B14F-4D97-AF65-F5344CB8AC3E}">
        <p14:creationId xmlns:p14="http://schemas.microsoft.com/office/powerpoint/2010/main" val="27399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Shopping Classes</a:t>
            </a:r>
          </a:p>
        </p:txBody>
      </p:sp>
      <p:sp>
        <p:nvSpPr>
          <p:cNvPr id="3" name="Content Placeholder 2"/>
          <p:cNvSpPr>
            <a:spLocks noGrp="1"/>
          </p:cNvSpPr>
          <p:nvPr>
            <p:ph idx="1"/>
          </p:nvPr>
        </p:nvSpPr>
        <p:spPr>
          <a:xfrm>
            <a:off x="457200" y="1578913"/>
            <a:ext cx="5849008" cy="2631137"/>
          </a:xfrm>
        </p:spPr>
        <p:txBody>
          <a:bodyPr>
            <a:normAutofit/>
          </a:bodyPr>
          <a:lstStyle/>
          <a:p>
            <a:r>
              <a:rPr lang="en-US" dirty="0"/>
              <a:t>Would want to learn which foods they can buy with WIC</a:t>
            </a:r>
          </a:p>
          <a:p>
            <a:r>
              <a:rPr lang="en-US" dirty="0"/>
              <a:t>A few said healthy recipes</a:t>
            </a:r>
          </a:p>
          <a:p>
            <a:r>
              <a:rPr lang="en-US" dirty="0"/>
              <a:t>Many said texts would be the best way to advertise classes, email was second choice</a:t>
            </a:r>
          </a:p>
          <a:p>
            <a:pPr marL="0" indent="0">
              <a:buNone/>
            </a:pPr>
            <a:endParaRPr lang="en-US" dirty="0"/>
          </a:p>
        </p:txBody>
      </p:sp>
      <p:pic>
        <p:nvPicPr>
          <p:cNvPr id="8" name="Picture 2" descr="Image result for online portal icon"/>
          <p:cNvPicPr>
            <a:picLocks noChangeAspect="1" noChangeArrowheads="1"/>
          </p:cNvPicPr>
          <p:nvPr/>
        </p:nvPicPr>
        <p:blipFill>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17317" y="1657743"/>
            <a:ext cx="2126915" cy="2126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E32F3D-A49F-44AB-BDEB-E4681811035C}"/>
              </a:ext>
            </a:extLst>
          </p:cNvPr>
          <p:cNvSpPr txBox="1"/>
          <p:nvPr/>
        </p:nvSpPr>
        <p:spPr>
          <a:xfrm>
            <a:off x="454735" y="416145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8138993" y="546413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937336" y="4479245"/>
            <a:ext cx="7258808" cy="1969770"/>
          </a:xfrm>
          <a:prstGeom prst="rect">
            <a:avLst/>
          </a:prstGeom>
          <a:noFill/>
        </p:spPr>
        <p:txBody>
          <a:bodyPr wrap="square" rtlCol="0">
            <a:spAutoFit/>
          </a:bodyPr>
          <a:lstStyle/>
          <a:p>
            <a:r>
              <a:rPr lang="en-US" i="1" dirty="0"/>
              <a:t>I guess I would just want to know what types of products you can buy, maybe they’ve added a new variety that you didn’t know about or something like that. I definitely think it would be helpful for someone new coming to WIC to take a class like that and be able to see what you can get at the store and know what all your options are ahead of time.</a:t>
            </a:r>
          </a:p>
          <a:p>
            <a:pPr algn="r"/>
            <a:r>
              <a:rPr lang="en-US" sz="1400" b="1" dirty="0">
                <a:solidFill>
                  <a:schemeClr val="accent1"/>
                </a:solidFill>
              </a:rPr>
              <a:t>—–English-Speaking Interviewee</a:t>
            </a:r>
          </a:p>
        </p:txBody>
      </p:sp>
      <p:pic>
        <p:nvPicPr>
          <p:cNvPr id="4" name="I guess I would just want to know what types of products you can buy, maybe they've added a new variety.mp3">
            <a:hlinkClick r:id="" action="ppaction://media"/>
            <a:extLst>
              <a:ext uri="{FF2B5EF4-FFF2-40B4-BE49-F238E27FC236}">
                <a16:creationId xmlns:a16="http://schemas.microsoft.com/office/drawing/2014/main" id="{1C8B0FD9-844B-6C48-A1A7-12A567668B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8041" y="5974770"/>
            <a:ext cx="812800" cy="812800"/>
          </a:xfrm>
          <a:prstGeom prst="rect">
            <a:avLst/>
          </a:prstGeom>
        </p:spPr>
      </p:pic>
    </p:spTree>
    <p:extLst>
      <p:ext uri="{BB962C8B-B14F-4D97-AF65-F5344CB8AC3E}">
        <p14:creationId xmlns:p14="http://schemas.microsoft.com/office/powerpoint/2010/main" val="262867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fontScale="90000"/>
          </a:bodyPr>
          <a:lstStyle/>
          <a:p>
            <a:r>
              <a:rPr lang="en-US" dirty="0"/>
              <a:t>Improving the Shopping Experience</a:t>
            </a:r>
          </a:p>
        </p:txBody>
      </p:sp>
      <p:sp>
        <p:nvSpPr>
          <p:cNvPr id="3" name="Content Placeholder 2"/>
          <p:cNvSpPr>
            <a:spLocks noGrp="1"/>
          </p:cNvSpPr>
          <p:nvPr>
            <p:ph idx="1"/>
          </p:nvPr>
        </p:nvSpPr>
        <p:spPr>
          <a:xfrm>
            <a:off x="457200" y="1578913"/>
            <a:ext cx="5467350" cy="2631137"/>
          </a:xfrm>
        </p:spPr>
        <p:txBody>
          <a:bodyPr>
            <a:normAutofit/>
          </a:bodyPr>
          <a:lstStyle/>
          <a:p>
            <a:r>
              <a:rPr lang="en-US" dirty="0"/>
              <a:t>Most said shopping is pretty easy, especially with the app</a:t>
            </a:r>
          </a:p>
          <a:p>
            <a:r>
              <a:rPr lang="en-US" dirty="0"/>
              <a:t>A few wished WIC items could be better marked or grouped together – top response in 2015</a:t>
            </a:r>
          </a:p>
          <a:p>
            <a:pPr marL="0" indent="0">
              <a:buNone/>
            </a:pPr>
            <a:endParaRPr lang="en-US" dirty="0"/>
          </a:p>
        </p:txBody>
      </p:sp>
      <p:sp>
        <p:nvSpPr>
          <p:cNvPr id="5" name="TextBox 4">
            <a:extLst>
              <a:ext uri="{FF2B5EF4-FFF2-40B4-BE49-F238E27FC236}">
                <a16:creationId xmlns:a16="http://schemas.microsoft.com/office/drawing/2014/main" id="{8FE32F3D-A49F-44AB-BDEB-E4681811035C}"/>
              </a:ext>
            </a:extLst>
          </p:cNvPr>
          <p:cNvSpPr txBox="1"/>
          <p:nvPr/>
        </p:nvSpPr>
        <p:spPr>
          <a:xfrm>
            <a:off x="454734" y="38376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F50E742-84D6-4737-A6CC-7128FA90F634}"/>
              </a:ext>
            </a:extLst>
          </p:cNvPr>
          <p:cNvSpPr txBox="1"/>
          <p:nvPr/>
        </p:nvSpPr>
        <p:spPr>
          <a:xfrm rot="10800000">
            <a:off x="8313092" y="5121230"/>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p:cNvSpPr txBox="1"/>
          <p:nvPr/>
        </p:nvSpPr>
        <p:spPr>
          <a:xfrm>
            <a:off x="937336" y="4155395"/>
            <a:ext cx="7413856" cy="1969770"/>
          </a:xfrm>
          <a:prstGeom prst="rect">
            <a:avLst/>
          </a:prstGeom>
          <a:noFill/>
        </p:spPr>
        <p:txBody>
          <a:bodyPr wrap="square" rtlCol="0">
            <a:spAutoFit/>
          </a:bodyPr>
          <a:lstStyle/>
          <a:p>
            <a:r>
              <a:rPr lang="en-US" i="1" dirty="0"/>
              <a:t>Make sure that their WIC stickers are on, like to just probably have a person go out, a WIC agent go out to the stores and maybe somebody in the WIC office, who just to want make some extra money that will go out to the stores and just make sure that their items are being marked. Because there’s even like really pregnant women that need their WIC items and it’s hard.</a:t>
            </a:r>
          </a:p>
          <a:p>
            <a:pPr algn="r"/>
            <a:r>
              <a:rPr lang="en-US" sz="1400" b="1" dirty="0">
                <a:solidFill>
                  <a:schemeClr val="accent1"/>
                </a:solidFill>
              </a:rPr>
              <a:t>—–English-Speaking Interviewee</a:t>
            </a: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b="12228"/>
          <a:stretch/>
        </p:blipFill>
        <p:spPr>
          <a:xfrm>
            <a:off x="6363358" y="1597963"/>
            <a:ext cx="1987834" cy="2326337"/>
          </a:xfrm>
          <a:prstGeom prst="rect">
            <a:avLst/>
          </a:prstGeom>
          <a:ln>
            <a:noFill/>
          </a:ln>
          <a:effectLst>
            <a:outerShdw blurRad="292100" dist="139700" dir="2700000" algn="tl" rotWithShape="0">
              <a:srgbClr val="333333">
                <a:alpha val="65000"/>
              </a:srgbClr>
            </a:outerShdw>
          </a:effectLst>
        </p:spPr>
      </p:pic>
      <p:pic>
        <p:nvPicPr>
          <p:cNvPr id="8" name="Make sure that their WIC stickers are on.mp3">
            <a:hlinkClick r:id="" action="ppaction://media"/>
            <a:extLst>
              <a:ext uri="{FF2B5EF4-FFF2-40B4-BE49-F238E27FC236}">
                <a16:creationId xmlns:a16="http://schemas.microsoft.com/office/drawing/2014/main" id="{DD0BC8BD-426E-1F48-BE01-E6EE4BE5E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848" y="5878518"/>
            <a:ext cx="812800" cy="812800"/>
          </a:xfrm>
          <a:prstGeom prst="rect">
            <a:avLst/>
          </a:prstGeom>
        </p:spPr>
      </p:pic>
    </p:spTree>
    <p:extLst>
      <p:ext uri="{BB962C8B-B14F-4D97-AF65-F5344CB8AC3E}">
        <p14:creationId xmlns:p14="http://schemas.microsoft.com/office/powerpoint/2010/main" val="11215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a:t>Round two Interviews</a:t>
            </a:r>
          </a:p>
        </p:txBody>
      </p:sp>
      <p:sp>
        <p:nvSpPr>
          <p:cNvPr id="2" name="TextBox 1"/>
          <p:cNvSpPr txBox="1"/>
          <p:nvPr/>
        </p:nvSpPr>
        <p:spPr>
          <a:xfrm>
            <a:off x="883403" y="4804475"/>
            <a:ext cx="3456122" cy="1015663"/>
          </a:xfrm>
          <a:prstGeom prst="rect">
            <a:avLst/>
          </a:prstGeom>
          <a:noFill/>
        </p:spPr>
        <p:txBody>
          <a:bodyPr wrap="square" rtlCol="0">
            <a:spAutoFit/>
          </a:bodyPr>
          <a:lstStyle/>
          <a:p>
            <a:r>
              <a:rPr lang="en-US" sz="2000" b="1" i="1" dirty="0"/>
              <a:t>N</a:t>
            </a:r>
            <a:r>
              <a:rPr lang="en-US" sz="2000" b="1" dirty="0"/>
              <a:t>=15</a:t>
            </a:r>
          </a:p>
          <a:p>
            <a:r>
              <a:rPr lang="en-US" sz="2000" b="1" dirty="0"/>
              <a:t>10 English</a:t>
            </a:r>
          </a:p>
          <a:p>
            <a:r>
              <a:rPr lang="en-US" sz="2000" b="1" dirty="0"/>
              <a:t>5 Spanish</a:t>
            </a:r>
          </a:p>
        </p:txBody>
      </p:sp>
    </p:spTree>
    <p:extLst>
      <p:ext uri="{BB962C8B-B14F-4D97-AF65-F5344CB8AC3E}">
        <p14:creationId xmlns:p14="http://schemas.microsoft.com/office/powerpoint/2010/main" val="2976451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myTexasWIC</a:t>
            </a:r>
            <a:r>
              <a:rPr lang="en-US" dirty="0"/>
              <a:t> App Exploration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88" y="4610101"/>
            <a:ext cx="6795137"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457199" y="1578913"/>
            <a:ext cx="7791451" cy="2916888"/>
          </a:xfrm>
        </p:spPr>
        <p:txBody>
          <a:bodyPr>
            <a:normAutofit/>
          </a:bodyPr>
          <a:lstStyle/>
          <a:p>
            <a:r>
              <a:rPr lang="en-US" dirty="0"/>
              <a:t>Sent on shopping trip to use app features</a:t>
            </a:r>
          </a:p>
          <a:p>
            <a:r>
              <a:rPr lang="en-US" dirty="0"/>
              <a:t>Choose the image that represents how they felt about their trip</a:t>
            </a:r>
          </a:p>
          <a:p>
            <a:pPr marL="0" indent="0">
              <a:buNone/>
            </a:pPr>
            <a:endParaRPr lang="en-US" dirty="0"/>
          </a:p>
        </p:txBody>
      </p:sp>
      <p:sp>
        <p:nvSpPr>
          <p:cNvPr id="11" name="Rectangle 10"/>
          <p:cNvSpPr/>
          <p:nvPr/>
        </p:nvSpPr>
        <p:spPr>
          <a:xfrm>
            <a:off x="529587" y="3066262"/>
            <a:ext cx="3911919" cy="1200329"/>
          </a:xfrm>
          <a:prstGeom prst="rect">
            <a:avLst/>
          </a:prstGeom>
          <a:solidFill>
            <a:schemeClr val="bg2"/>
          </a:solidFill>
          <a:ln w="50800">
            <a:solidFill>
              <a:srgbClr val="7EAD00"/>
            </a:solidFill>
          </a:ln>
        </p:spPr>
        <p:txBody>
          <a:bodyPr wrap="square" anchor="ctr">
            <a:spAutoFit/>
          </a:bodyPr>
          <a:lstStyle/>
          <a:p>
            <a:pPr algn="ctr"/>
            <a:r>
              <a:rPr lang="en-US" sz="2400" dirty="0"/>
              <a:t>Several said easier than usual because of features new to them</a:t>
            </a:r>
          </a:p>
        </p:txBody>
      </p:sp>
      <p:sp>
        <p:nvSpPr>
          <p:cNvPr id="12" name="Rectangle 11"/>
          <p:cNvSpPr/>
          <p:nvPr/>
        </p:nvSpPr>
        <p:spPr>
          <a:xfrm>
            <a:off x="4744880" y="3066262"/>
            <a:ext cx="3911919" cy="1200329"/>
          </a:xfrm>
          <a:prstGeom prst="rect">
            <a:avLst/>
          </a:prstGeom>
          <a:solidFill>
            <a:schemeClr val="bg2"/>
          </a:solidFill>
          <a:ln w="50800">
            <a:solidFill>
              <a:srgbClr val="7EAD00"/>
            </a:solidFill>
          </a:ln>
        </p:spPr>
        <p:txBody>
          <a:bodyPr wrap="square" anchor="ctr">
            <a:spAutoFit/>
          </a:bodyPr>
          <a:lstStyle/>
          <a:p>
            <a:pPr algn="ctr"/>
            <a:r>
              <a:rPr lang="en-US" sz="2400" dirty="0"/>
              <a:t>Several  had “ups &amp; downs” using app/ features for the first time</a:t>
            </a:r>
          </a:p>
        </p:txBody>
      </p:sp>
    </p:spTree>
    <p:extLst>
      <p:ext uri="{BB962C8B-B14F-4D97-AF65-F5344CB8AC3E}">
        <p14:creationId xmlns:p14="http://schemas.microsoft.com/office/powerpoint/2010/main" val="106286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75305" y="4577444"/>
            <a:ext cx="8229601" cy="1894519"/>
          </a:xfrm>
        </p:spPr>
        <p:txBody>
          <a:bodyPr>
            <a:noAutofit/>
          </a:bodyPr>
          <a:lstStyle/>
          <a:p>
            <a:r>
              <a:rPr lang="en-US" sz="2600" dirty="0"/>
              <a:t>Online webcam groups</a:t>
            </a:r>
          </a:p>
          <a:p>
            <a:r>
              <a:rPr lang="en-US" sz="2600" dirty="0"/>
              <a:t>Each group had 6-7 participants</a:t>
            </a:r>
          </a:p>
          <a:p>
            <a:r>
              <a:rPr lang="en-US" sz="2600" dirty="0"/>
              <a:t>WIC career = 7 </a:t>
            </a:r>
            <a:r>
              <a:rPr lang="en-US" sz="2600" dirty="0" err="1"/>
              <a:t>mos</a:t>
            </a:r>
            <a:r>
              <a:rPr lang="en-US" sz="2600" dirty="0"/>
              <a:t> – 30 years </a:t>
            </a:r>
          </a:p>
        </p:txBody>
      </p:sp>
      <p:sp>
        <p:nvSpPr>
          <p:cNvPr id="13" name="TextBox 12"/>
          <p:cNvSpPr txBox="1"/>
          <p:nvPr/>
        </p:nvSpPr>
        <p:spPr>
          <a:xfrm>
            <a:off x="862865" y="3650577"/>
            <a:ext cx="3361639" cy="523220"/>
          </a:xfrm>
          <a:prstGeom prst="rect">
            <a:avLst/>
          </a:prstGeom>
          <a:noFill/>
        </p:spPr>
        <p:txBody>
          <a:bodyPr wrap="square" rtlCol="0">
            <a:spAutoFit/>
          </a:bodyPr>
          <a:lstStyle/>
          <a:p>
            <a:pPr algn="ctr"/>
            <a:r>
              <a:rPr lang="en-US" sz="2800" b="1" dirty="0">
                <a:solidFill>
                  <a:schemeClr val="accent1"/>
                </a:solidFill>
              </a:rPr>
              <a:t>WIC Staff</a:t>
            </a:r>
          </a:p>
        </p:txBody>
      </p:sp>
      <p:sp>
        <p:nvSpPr>
          <p:cNvPr id="14" name="TextBox 13"/>
          <p:cNvSpPr txBox="1"/>
          <p:nvPr/>
        </p:nvSpPr>
        <p:spPr>
          <a:xfrm>
            <a:off x="4384312" y="3650578"/>
            <a:ext cx="4145670" cy="523220"/>
          </a:xfrm>
          <a:prstGeom prst="rect">
            <a:avLst/>
          </a:prstGeom>
          <a:noFill/>
        </p:spPr>
        <p:txBody>
          <a:bodyPr wrap="square" rtlCol="0">
            <a:spAutoFit/>
          </a:bodyPr>
          <a:lstStyle/>
          <a:p>
            <a:pPr algn="ctr"/>
            <a:r>
              <a:rPr lang="en-US" sz="2800" b="1" dirty="0">
                <a:solidFill>
                  <a:schemeClr val="accent1"/>
                </a:solidFill>
              </a:rPr>
              <a:t>Across Texas</a:t>
            </a:r>
          </a:p>
        </p:txBody>
      </p:sp>
      <p:sp>
        <p:nvSpPr>
          <p:cNvPr id="11" name="Title 1"/>
          <p:cNvSpPr txBox="1">
            <a:spLocks/>
          </p:cNvSpPr>
          <p:nvPr/>
        </p:nvSpPr>
        <p:spPr>
          <a:xfrm>
            <a:off x="538060" y="519166"/>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4 Focus Groups (</a:t>
            </a:r>
            <a:r>
              <a:rPr lang="en-US" i="1" dirty="0"/>
              <a:t>N</a:t>
            </a:r>
            <a:r>
              <a:rPr lang="en-US" dirty="0"/>
              <a:t> = 27)</a:t>
            </a:r>
          </a:p>
        </p:txBody>
      </p:sp>
      <p:grpSp>
        <p:nvGrpSpPr>
          <p:cNvPr id="16" name="Group 15"/>
          <p:cNvGrpSpPr/>
          <p:nvPr/>
        </p:nvGrpSpPr>
        <p:grpSpPr>
          <a:xfrm>
            <a:off x="1011557" y="1649130"/>
            <a:ext cx="3108485" cy="1791266"/>
            <a:chOff x="4573495" y="1701176"/>
            <a:chExt cx="3188459" cy="1837351"/>
          </a:xfrm>
        </p:grpSpPr>
        <p:pic>
          <p:nvPicPr>
            <p:cNvPr id="17" name="Picture 16" descr="male-avatar.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5922" y="1704950"/>
              <a:ext cx="1496032" cy="1833577"/>
            </a:xfrm>
            <a:prstGeom prst="rect">
              <a:avLst/>
            </a:prstGeom>
          </p:spPr>
        </p:pic>
        <p:pic>
          <p:nvPicPr>
            <p:cNvPr id="22" name="Picture 21" descr="female-avatar.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3495" y="1701176"/>
              <a:ext cx="1496032" cy="1833577"/>
            </a:xfrm>
            <a:prstGeom prst="rect">
              <a:avLst/>
            </a:prstGeom>
          </p:spPr>
        </p:pic>
      </p:grpSp>
      <p:grpSp>
        <p:nvGrpSpPr>
          <p:cNvPr id="2" name="Group 1"/>
          <p:cNvGrpSpPr/>
          <p:nvPr/>
        </p:nvGrpSpPr>
        <p:grpSpPr>
          <a:xfrm>
            <a:off x="5084080" y="1260248"/>
            <a:ext cx="2382776" cy="2696149"/>
            <a:chOff x="5084080" y="1260248"/>
            <a:chExt cx="2382776" cy="2696149"/>
          </a:xfrm>
        </p:grpSpPr>
        <p:pic>
          <p:nvPicPr>
            <p:cNvPr id="10" name="Picture 9" descr="texasoutline.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4080" y="1260248"/>
              <a:ext cx="2382776" cy="2696149"/>
            </a:xfrm>
            <a:prstGeom prst="rect">
              <a:avLst/>
            </a:prstGeom>
          </p:spPr>
        </p:pic>
        <p:sp>
          <p:nvSpPr>
            <p:cNvPr id="15" name="5-Point Star 14"/>
            <p:cNvSpPr/>
            <p:nvPr/>
          </p:nvSpPr>
          <p:spPr>
            <a:xfrm>
              <a:off x="7033470" y="270039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5-Point Star 17"/>
            <p:cNvSpPr/>
            <p:nvPr/>
          </p:nvSpPr>
          <p:spPr>
            <a:xfrm>
              <a:off x="6913183" y="2815573"/>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5-Point Star 18"/>
            <p:cNvSpPr/>
            <p:nvPr/>
          </p:nvSpPr>
          <p:spPr>
            <a:xfrm>
              <a:off x="7109316" y="2465402"/>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5-Point Star 19"/>
            <p:cNvSpPr/>
            <p:nvPr/>
          </p:nvSpPr>
          <p:spPr>
            <a:xfrm>
              <a:off x="6674304" y="2130710"/>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5-Point Star 20"/>
            <p:cNvSpPr/>
            <p:nvPr/>
          </p:nvSpPr>
          <p:spPr>
            <a:xfrm>
              <a:off x="6837337" y="2166147"/>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5-Point Star 22"/>
            <p:cNvSpPr/>
            <p:nvPr/>
          </p:nvSpPr>
          <p:spPr>
            <a:xfrm>
              <a:off x="6734545" y="2297281"/>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5-Point Star 23"/>
            <p:cNvSpPr/>
            <p:nvPr/>
          </p:nvSpPr>
          <p:spPr>
            <a:xfrm>
              <a:off x="6847029" y="2554004"/>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5-Point Star 24"/>
            <p:cNvSpPr/>
            <p:nvPr/>
          </p:nvSpPr>
          <p:spPr>
            <a:xfrm>
              <a:off x="6829301" y="2738303"/>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5-Point Star 25"/>
            <p:cNvSpPr/>
            <p:nvPr/>
          </p:nvSpPr>
          <p:spPr>
            <a:xfrm>
              <a:off x="7038423" y="2351977"/>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5-Point Star 26"/>
            <p:cNvSpPr/>
            <p:nvPr/>
          </p:nvSpPr>
          <p:spPr>
            <a:xfrm>
              <a:off x="6741640" y="1996019"/>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5-Point Star 27"/>
            <p:cNvSpPr/>
            <p:nvPr/>
          </p:nvSpPr>
          <p:spPr>
            <a:xfrm>
              <a:off x="5873272" y="1563604"/>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5-Point Star 28"/>
            <p:cNvSpPr/>
            <p:nvPr/>
          </p:nvSpPr>
          <p:spPr>
            <a:xfrm>
              <a:off x="6564417" y="3392480"/>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5-Point Star 29"/>
            <p:cNvSpPr/>
            <p:nvPr/>
          </p:nvSpPr>
          <p:spPr>
            <a:xfrm>
              <a:off x="7037008" y="2608240"/>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5-Point Star 30"/>
            <p:cNvSpPr/>
            <p:nvPr/>
          </p:nvSpPr>
          <p:spPr>
            <a:xfrm>
              <a:off x="7137658" y="2387414"/>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5-Point Star 31"/>
            <p:cNvSpPr/>
            <p:nvPr/>
          </p:nvSpPr>
          <p:spPr>
            <a:xfrm>
              <a:off x="6915306" y="2137786"/>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5-Point Star 32"/>
            <p:cNvSpPr/>
            <p:nvPr/>
          </p:nvSpPr>
          <p:spPr>
            <a:xfrm>
              <a:off x="6653019" y="2439048"/>
              <a:ext cx="151692" cy="13644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5338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192113"/>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 found it easier to move around the store. I didn’t have to look for the label or the ticket because I have the list of my benefits. I didn’t have to go to cashier to ask for my benefit &amp; I didn’t have to be looking around what brands I needed.</a:t>
            </a:r>
          </a:p>
          <a:p>
            <a:pPr algn="r"/>
            <a:r>
              <a:rPr lang="en-US" sz="2200" dirty="0">
                <a:solidFill>
                  <a:schemeClr val="tx1"/>
                </a:solidFill>
              </a:rPr>
              <a:t>– Spanish-Speaking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629295"/>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789988"/>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 will say, like I said, the grocery list simplified things. So, I think it may cut – it may have cut down on just a little bit of time since I didn’t have to go back and forth between apps. I would say overall, a more pleasant experience. </a:t>
            </a:r>
          </a:p>
          <a:p>
            <a:pPr algn="r"/>
            <a:r>
              <a:rPr lang="en-US" sz="2200" dirty="0">
                <a:solidFill>
                  <a:schemeClr val="tx1"/>
                </a:solidFill>
              </a:rPr>
              <a:t>– English-Speaking Interviewee</a:t>
            </a:r>
          </a:p>
        </p:txBody>
      </p:sp>
      <p:pic>
        <p:nvPicPr>
          <p:cNvPr id="2" name="I will say, like I said, the grocery list simplified things.mp3">
            <a:hlinkClick r:id="" action="ppaction://media"/>
            <a:extLst>
              <a:ext uri="{FF2B5EF4-FFF2-40B4-BE49-F238E27FC236}">
                <a16:creationId xmlns:a16="http://schemas.microsoft.com/office/drawing/2014/main" id="{A1794223-E5C1-024F-801F-BF30854086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4430" y="3833969"/>
            <a:ext cx="812800" cy="812800"/>
          </a:xfrm>
          <a:prstGeom prst="rect">
            <a:avLst/>
          </a:prstGeom>
        </p:spPr>
      </p:pic>
      <p:pic>
        <p:nvPicPr>
          <p:cNvPr id="3" name="I found it easier to move around the store.mp3">
            <a:hlinkClick r:id="" action="ppaction://media"/>
            <a:extLst>
              <a:ext uri="{FF2B5EF4-FFF2-40B4-BE49-F238E27FC236}">
                <a16:creationId xmlns:a16="http://schemas.microsoft.com/office/drawing/2014/main" id="{12B412BB-1E0C-E64F-8965-8F349D91722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4430" y="1460899"/>
            <a:ext cx="812800" cy="812800"/>
          </a:xfrm>
          <a:prstGeom prst="rect">
            <a:avLst/>
          </a:prstGeom>
        </p:spPr>
      </p:pic>
    </p:spTree>
    <p:extLst>
      <p:ext uri="{BB962C8B-B14F-4D97-AF65-F5344CB8AC3E}">
        <p14:creationId xmlns:p14="http://schemas.microsoft.com/office/powerpoint/2010/main" val="4822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err="1"/>
              <a:t>myTexasWIC</a:t>
            </a:r>
            <a:r>
              <a:rPr lang="en-US" b="1" dirty="0"/>
              <a:t> Shopping App</a:t>
            </a:r>
            <a:endParaRPr lang="en-US" dirty="0"/>
          </a:p>
        </p:txBody>
      </p:sp>
      <p:sp>
        <p:nvSpPr>
          <p:cNvPr id="3" name="Content Placeholder 2"/>
          <p:cNvSpPr>
            <a:spLocks noGrp="1"/>
          </p:cNvSpPr>
          <p:nvPr>
            <p:ph idx="1"/>
          </p:nvPr>
        </p:nvSpPr>
        <p:spPr>
          <a:xfrm>
            <a:off x="457199" y="1513597"/>
            <a:ext cx="5219701" cy="3363203"/>
          </a:xfrm>
        </p:spPr>
        <p:txBody>
          <a:bodyPr>
            <a:normAutofit/>
          </a:bodyPr>
          <a:lstStyle/>
          <a:p>
            <a:r>
              <a:rPr lang="en-US" dirty="0"/>
              <a:t>Most had used the app before</a:t>
            </a:r>
          </a:p>
          <a:p>
            <a:r>
              <a:rPr lang="en-US" dirty="0"/>
              <a:t>Most discovered a feature that was new to them on the trip</a:t>
            </a:r>
          </a:p>
          <a:p>
            <a:r>
              <a:rPr lang="en-US" dirty="0"/>
              <a:t>No issues downloading or registering account</a:t>
            </a:r>
          </a:p>
          <a:p>
            <a:r>
              <a:rPr lang="en-US" dirty="0"/>
              <a:t>Weak cell signal in stores = only occasional tech issue</a:t>
            </a:r>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47139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4518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5031695"/>
            <a:ext cx="4739564" cy="1415772"/>
          </a:xfrm>
          <a:prstGeom prst="rect">
            <a:avLst/>
          </a:prstGeom>
          <a:noFill/>
        </p:spPr>
        <p:txBody>
          <a:bodyPr wrap="square" rtlCol="0">
            <a:spAutoFit/>
          </a:bodyPr>
          <a:lstStyle/>
          <a:p>
            <a:r>
              <a:rPr lang="en-US" i="1" dirty="0"/>
              <a:t>It was simple because the WIC office gave me the form and told me where to go and what to click on to get in and just download it on my phone.</a:t>
            </a:r>
          </a:p>
          <a:p>
            <a:pPr algn="r"/>
            <a:r>
              <a:rPr lang="en-US" sz="1400" b="1" dirty="0">
                <a:solidFill>
                  <a:schemeClr val="accent1"/>
                </a:solidFill>
              </a:rPr>
              <a:t>—–English-Speaking Interviewee</a:t>
            </a:r>
          </a:p>
        </p:txBody>
      </p:sp>
      <p:pic>
        <p:nvPicPr>
          <p:cNvPr id="4" name="It was simple.mp3">
            <a:hlinkClick r:id="" action="ppaction://media"/>
            <a:extLst>
              <a:ext uri="{FF2B5EF4-FFF2-40B4-BE49-F238E27FC236}">
                <a16:creationId xmlns:a16="http://schemas.microsoft.com/office/drawing/2014/main" id="{D8B33728-FC5B-AB4E-A7F1-83A347AC3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286" y="5962459"/>
            <a:ext cx="812800" cy="812800"/>
          </a:xfrm>
          <a:prstGeom prst="rect">
            <a:avLst/>
          </a:prstGeom>
        </p:spPr>
      </p:pic>
    </p:spTree>
    <p:extLst>
      <p:ext uri="{BB962C8B-B14F-4D97-AF65-F5344CB8AC3E}">
        <p14:creationId xmlns:p14="http://schemas.microsoft.com/office/powerpoint/2010/main" val="5536292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Store Locator</a:t>
            </a:r>
            <a:endParaRPr lang="en-US" dirty="0"/>
          </a:p>
        </p:txBody>
      </p:sp>
      <p:sp>
        <p:nvSpPr>
          <p:cNvPr id="3" name="Content Placeholder 2"/>
          <p:cNvSpPr>
            <a:spLocks noGrp="1"/>
          </p:cNvSpPr>
          <p:nvPr>
            <p:ph idx="1"/>
          </p:nvPr>
        </p:nvSpPr>
        <p:spPr>
          <a:xfrm>
            <a:off x="457199" y="1513597"/>
            <a:ext cx="5219701" cy="3363203"/>
          </a:xfrm>
        </p:spPr>
        <p:txBody>
          <a:bodyPr>
            <a:normAutofit lnSpcReduction="10000"/>
          </a:bodyPr>
          <a:lstStyle/>
          <a:p>
            <a:r>
              <a:rPr lang="en-US" dirty="0"/>
              <a:t>Many gave it “thumbs up” </a:t>
            </a:r>
          </a:p>
          <a:p>
            <a:r>
              <a:rPr lang="en-US" dirty="0"/>
              <a:t>Several said the “detect location” option works perfectly</a:t>
            </a:r>
          </a:p>
          <a:p>
            <a:r>
              <a:rPr lang="en-US" dirty="0"/>
              <a:t>A few learned about stores near them they didn’t know accepted WIC</a:t>
            </a:r>
          </a:p>
          <a:p>
            <a:r>
              <a:rPr lang="en-US" dirty="0"/>
              <a:t>A few said it would be helpful when shopping at new stores</a:t>
            </a:r>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280" y="1220701"/>
            <a:ext cx="2100119" cy="4547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47139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497398" y="541856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5031695"/>
            <a:ext cx="4739564" cy="1415772"/>
          </a:xfrm>
          <a:prstGeom prst="rect">
            <a:avLst/>
          </a:prstGeom>
          <a:noFill/>
        </p:spPr>
        <p:txBody>
          <a:bodyPr wrap="square" rtlCol="0">
            <a:spAutoFit/>
          </a:bodyPr>
          <a:lstStyle/>
          <a:p>
            <a:r>
              <a:rPr lang="en-US" i="1" dirty="0"/>
              <a:t>It knew where I was before I even selected my store. Generally, if I pull up the app, it will just automatically – it gives me the closest store near me.</a:t>
            </a:r>
          </a:p>
          <a:p>
            <a:pPr algn="r"/>
            <a:r>
              <a:rPr lang="en-US" sz="1400" b="1" dirty="0">
                <a:solidFill>
                  <a:schemeClr val="accent1"/>
                </a:solidFill>
              </a:rPr>
              <a:t>—–English-Speaking Interviewee</a:t>
            </a:r>
          </a:p>
        </p:txBody>
      </p:sp>
      <p:pic>
        <p:nvPicPr>
          <p:cNvPr id="4" name="I knew where I was before.mp3">
            <a:hlinkClick r:id="" action="ppaction://media"/>
            <a:extLst>
              <a:ext uri="{FF2B5EF4-FFF2-40B4-BE49-F238E27FC236}">
                <a16:creationId xmlns:a16="http://schemas.microsoft.com/office/drawing/2014/main" id="{BF44BA98-4EEF-C14E-9248-7869DED59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90415" y="4562819"/>
            <a:ext cx="812800" cy="812800"/>
          </a:xfrm>
          <a:prstGeom prst="rect">
            <a:avLst/>
          </a:prstGeom>
        </p:spPr>
      </p:pic>
    </p:spTree>
    <p:extLst>
      <p:ext uri="{BB962C8B-B14F-4D97-AF65-F5344CB8AC3E}">
        <p14:creationId xmlns:p14="http://schemas.microsoft.com/office/powerpoint/2010/main" val="15475144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Store Locator</a:t>
            </a:r>
            <a:endParaRPr lang="en-US" dirty="0"/>
          </a:p>
        </p:txBody>
      </p:sp>
      <p:sp>
        <p:nvSpPr>
          <p:cNvPr id="3" name="Content Placeholder 2"/>
          <p:cNvSpPr>
            <a:spLocks noGrp="1"/>
          </p:cNvSpPr>
          <p:nvPr>
            <p:ph idx="1"/>
          </p:nvPr>
        </p:nvSpPr>
        <p:spPr>
          <a:xfrm>
            <a:off x="457199" y="1513597"/>
            <a:ext cx="5616180" cy="1820153"/>
          </a:xfrm>
        </p:spPr>
        <p:txBody>
          <a:bodyPr>
            <a:normAutofit/>
          </a:bodyPr>
          <a:lstStyle/>
          <a:p>
            <a:r>
              <a:rPr lang="en-US" dirty="0"/>
              <a:t>A few had issues finding their store</a:t>
            </a:r>
          </a:p>
          <a:p>
            <a:r>
              <a:rPr lang="en-US" dirty="0"/>
              <a:t>Some did not realize the app displays specific items after choosing a store</a:t>
            </a:r>
          </a:p>
          <a:p>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434280" y="1220701"/>
            <a:ext cx="2100119" cy="4547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57199" y="3333751"/>
            <a:ext cx="5616180" cy="3162300"/>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None/>
            </a:pPr>
            <a:r>
              <a:rPr lang="en-US" u="sng" dirty="0"/>
              <a:t>Suggestions for improvement:</a:t>
            </a:r>
          </a:p>
          <a:p>
            <a:pPr lvl="0"/>
            <a:r>
              <a:rPr lang="en-US" dirty="0"/>
              <a:t>List stores by distance (closest to furthest)</a:t>
            </a:r>
          </a:p>
          <a:p>
            <a:pPr lvl="0"/>
            <a:r>
              <a:rPr lang="en-US" dirty="0"/>
              <a:t>Filter by grocery store chain</a:t>
            </a:r>
          </a:p>
          <a:p>
            <a:pPr lvl="0"/>
            <a:r>
              <a:rPr lang="en-US" dirty="0"/>
              <a:t>Search for stores by ZIP code </a:t>
            </a:r>
          </a:p>
          <a:p>
            <a:pPr lvl="0"/>
            <a:r>
              <a:rPr lang="en-US" dirty="0"/>
              <a:t>See stores on a map</a:t>
            </a:r>
          </a:p>
          <a:p>
            <a:endParaRPr lang="en-US" dirty="0"/>
          </a:p>
        </p:txBody>
      </p:sp>
    </p:spTree>
    <p:extLst>
      <p:ext uri="{BB962C8B-B14F-4D97-AF65-F5344CB8AC3E}">
        <p14:creationId xmlns:p14="http://schemas.microsoft.com/office/powerpoint/2010/main" val="2539411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My Benefits</a:t>
            </a:r>
            <a:endParaRPr lang="en-US" dirty="0"/>
          </a:p>
        </p:txBody>
      </p:sp>
      <p:sp>
        <p:nvSpPr>
          <p:cNvPr id="3" name="Content Placeholder 2"/>
          <p:cNvSpPr>
            <a:spLocks noGrp="1"/>
          </p:cNvSpPr>
          <p:nvPr>
            <p:ph idx="1"/>
          </p:nvPr>
        </p:nvSpPr>
        <p:spPr>
          <a:xfrm>
            <a:off x="457199" y="1513597"/>
            <a:ext cx="5616180" cy="2810753"/>
          </a:xfrm>
        </p:spPr>
        <p:txBody>
          <a:bodyPr>
            <a:normAutofit/>
          </a:bodyPr>
          <a:lstStyle/>
          <a:p>
            <a:r>
              <a:rPr lang="en-US" dirty="0"/>
              <a:t>Most gave it “thumbs up” </a:t>
            </a:r>
          </a:p>
          <a:p>
            <a:r>
              <a:rPr lang="en-US" dirty="0"/>
              <a:t>Feature most likely to have been used by interviewees before </a:t>
            </a:r>
          </a:p>
          <a:p>
            <a:r>
              <a:rPr lang="en-US" dirty="0"/>
              <a:t>Seen as improvement over keeping up with receipts &amp; going to register, especially during COVID</a:t>
            </a:r>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280" y="1220701"/>
            <a:ext cx="2100119" cy="4547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40852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30648" y="536869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403045"/>
            <a:ext cx="4739564" cy="1969770"/>
          </a:xfrm>
          <a:prstGeom prst="rect">
            <a:avLst/>
          </a:prstGeom>
          <a:noFill/>
        </p:spPr>
        <p:txBody>
          <a:bodyPr wrap="square" rtlCol="0">
            <a:spAutoFit/>
          </a:bodyPr>
          <a:lstStyle/>
          <a:p>
            <a:r>
              <a:rPr lang="en-US" i="1" dirty="0"/>
              <a:t>It was the most useful because, like I had already mentioned to you before, I kept my ticket with me or I had to go to the cashier to ask how many benefits I still have left. This was wonderful because it had my benefits in actual time. </a:t>
            </a:r>
          </a:p>
          <a:p>
            <a:pPr algn="r"/>
            <a:r>
              <a:rPr lang="en-US" sz="1400" b="1" dirty="0">
                <a:solidFill>
                  <a:schemeClr val="accent1"/>
                </a:solidFill>
              </a:rPr>
              <a:t>—–Spanish-Speaking Interviewee</a:t>
            </a:r>
          </a:p>
        </p:txBody>
      </p:sp>
      <p:pic>
        <p:nvPicPr>
          <p:cNvPr id="4" name="It was the most useful because.mp3">
            <a:hlinkClick r:id="" action="ppaction://media"/>
            <a:extLst>
              <a:ext uri="{FF2B5EF4-FFF2-40B4-BE49-F238E27FC236}">
                <a16:creationId xmlns:a16="http://schemas.microsoft.com/office/drawing/2014/main" id="{BC271F43-89AF-7540-9D77-03792FEC4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13" y="5962459"/>
            <a:ext cx="812800" cy="812800"/>
          </a:xfrm>
          <a:prstGeom prst="rect">
            <a:avLst/>
          </a:prstGeom>
        </p:spPr>
      </p:pic>
    </p:spTree>
    <p:extLst>
      <p:ext uri="{BB962C8B-B14F-4D97-AF65-F5344CB8AC3E}">
        <p14:creationId xmlns:p14="http://schemas.microsoft.com/office/powerpoint/2010/main" val="4056417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My Benefits</a:t>
            </a:r>
            <a:endParaRPr lang="en-US" dirty="0"/>
          </a:p>
        </p:txBody>
      </p:sp>
      <p:sp>
        <p:nvSpPr>
          <p:cNvPr id="3" name="Content Placeholder 2"/>
          <p:cNvSpPr>
            <a:spLocks noGrp="1"/>
          </p:cNvSpPr>
          <p:nvPr>
            <p:ph idx="1"/>
          </p:nvPr>
        </p:nvSpPr>
        <p:spPr>
          <a:xfrm>
            <a:off x="457199" y="1513597"/>
            <a:ext cx="5616180" cy="2296403"/>
          </a:xfrm>
        </p:spPr>
        <p:txBody>
          <a:bodyPr>
            <a:normAutofit/>
          </a:bodyPr>
          <a:lstStyle/>
          <a:p>
            <a:r>
              <a:rPr lang="en-US" dirty="0"/>
              <a:t>A few did not realize clicking the plus sign adds items to grocery list</a:t>
            </a:r>
          </a:p>
          <a:p>
            <a:r>
              <a:rPr lang="en-US" dirty="0"/>
              <a:t>Most frequent wish for improvement = reflect changes in benefits automatically, no lag </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280" y="1220701"/>
            <a:ext cx="2100119" cy="4547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3423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4518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660095"/>
            <a:ext cx="4739564" cy="2800767"/>
          </a:xfrm>
          <a:prstGeom prst="rect">
            <a:avLst/>
          </a:prstGeom>
          <a:noFill/>
        </p:spPr>
        <p:txBody>
          <a:bodyPr wrap="square" rtlCol="0">
            <a:spAutoFit/>
          </a:bodyPr>
          <a:lstStyle/>
          <a:p>
            <a:r>
              <a:rPr lang="en-US" i="1" dirty="0"/>
              <a:t>Make it easy, accessible to see what you’re able to get because like I’ve messed around with this app a bunch of times, and I didn’t know that you could do the plus sign and get there from the grocery or making a grocery list. I feel like it should be easier because I mean, I went to the app so many times, and I didn’t know I could do it. </a:t>
            </a:r>
          </a:p>
          <a:p>
            <a:pPr algn="r"/>
            <a:r>
              <a:rPr lang="en-US" sz="1400" b="1" dirty="0">
                <a:solidFill>
                  <a:schemeClr val="accent1"/>
                </a:solidFill>
              </a:rPr>
              <a:t>—English-Speaking Interviewee</a:t>
            </a:r>
          </a:p>
        </p:txBody>
      </p:sp>
      <p:pic>
        <p:nvPicPr>
          <p:cNvPr id="4" name="Make it easy access.mp3">
            <a:hlinkClick r:id="" action="ppaction://media"/>
            <a:extLst>
              <a:ext uri="{FF2B5EF4-FFF2-40B4-BE49-F238E27FC236}">
                <a16:creationId xmlns:a16="http://schemas.microsoft.com/office/drawing/2014/main" id="{687F77BD-DED5-A94C-9AEF-27C6037DDB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3925" y="3528016"/>
            <a:ext cx="812800" cy="812800"/>
          </a:xfrm>
          <a:prstGeom prst="rect">
            <a:avLst/>
          </a:prstGeom>
        </p:spPr>
      </p:pic>
    </p:spTree>
    <p:extLst>
      <p:ext uri="{BB962C8B-B14F-4D97-AF65-F5344CB8AC3E}">
        <p14:creationId xmlns:p14="http://schemas.microsoft.com/office/powerpoint/2010/main" val="17181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Shopping Guide</a:t>
            </a:r>
            <a:endParaRPr lang="en-US" dirty="0"/>
          </a:p>
        </p:txBody>
      </p:sp>
      <p:sp>
        <p:nvSpPr>
          <p:cNvPr id="3" name="Content Placeholder 2"/>
          <p:cNvSpPr>
            <a:spLocks noGrp="1"/>
          </p:cNvSpPr>
          <p:nvPr>
            <p:ph idx="1"/>
          </p:nvPr>
        </p:nvSpPr>
        <p:spPr>
          <a:xfrm>
            <a:off x="457199" y="1513597"/>
            <a:ext cx="5616180" cy="2296403"/>
          </a:xfrm>
        </p:spPr>
        <p:txBody>
          <a:bodyPr>
            <a:normAutofit/>
          </a:bodyPr>
          <a:lstStyle/>
          <a:p>
            <a:r>
              <a:rPr lang="en-US" dirty="0"/>
              <a:t>Many gave it “thumbs up” </a:t>
            </a:r>
          </a:p>
          <a:p>
            <a:r>
              <a:rPr lang="en-US" dirty="0"/>
              <a:t>Improvement over paper version = shows specific brands &amp; cannot forget it at home</a:t>
            </a:r>
          </a:p>
          <a:p>
            <a:r>
              <a:rPr lang="en-US" dirty="0"/>
              <a:t>Most had used it before</a:t>
            </a:r>
          </a:p>
          <a:p>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220701"/>
            <a:ext cx="2099646" cy="4547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9709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47279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288745"/>
            <a:ext cx="4739564" cy="1415772"/>
          </a:xfrm>
          <a:prstGeom prst="rect">
            <a:avLst/>
          </a:prstGeom>
          <a:noFill/>
        </p:spPr>
        <p:txBody>
          <a:bodyPr wrap="square" rtlCol="0">
            <a:spAutoFit/>
          </a:bodyPr>
          <a:lstStyle/>
          <a:p>
            <a:r>
              <a:rPr lang="en-US" i="1" dirty="0"/>
              <a:t>I think the shopping guide is pretty solid in terms of being able to navigate it and understand it and work through it. I wouldn’t change anything. It’s solid. </a:t>
            </a:r>
          </a:p>
          <a:p>
            <a:pPr algn="r"/>
            <a:r>
              <a:rPr lang="en-US" sz="1400" b="1" dirty="0">
                <a:solidFill>
                  <a:schemeClr val="accent1"/>
                </a:solidFill>
              </a:rPr>
              <a:t>—English-Speaking Interviewee</a:t>
            </a:r>
          </a:p>
        </p:txBody>
      </p:sp>
      <p:pic>
        <p:nvPicPr>
          <p:cNvPr id="4" name="I think the shopping guide is pretty solid.mp3">
            <a:hlinkClick r:id="" action="ppaction://media"/>
            <a:extLst>
              <a:ext uri="{FF2B5EF4-FFF2-40B4-BE49-F238E27FC236}">
                <a16:creationId xmlns:a16="http://schemas.microsoft.com/office/drawing/2014/main" id="{A8458123-940A-D742-B888-9C96B27DD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686" y="5768158"/>
            <a:ext cx="812800" cy="812800"/>
          </a:xfrm>
          <a:prstGeom prst="rect">
            <a:avLst/>
          </a:prstGeom>
        </p:spPr>
      </p:pic>
    </p:spTree>
    <p:extLst>
      <p:ext uri="{BB962C8B-B14F-4D97-AF65-F5344CB8AC3E}">
        <p14:creationId xmlns:p14="http://schemas.microsoft.com/office/powerpoint/2010/main" val="26953656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Shopping Guide</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434516" y="1220701"/>
            <a:ext cx="2099646" cy="4547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57199" y="1417133"/>
            <a:ext cx="5467351" cy="397401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None/>
            </a:pPr>
            <a:r>
              <a:rPr lang="en-US" u="sng" dirty="0"/>
              <a:t>Suggestions for improvement:</a:t>
            </a:r>
          </a:p>
          <a:p>
            <a:r>
              <a:rPr lang="en-US" dirty="0"/>
              <a:t>Several said include pictures of branded packaging like the cereal section</a:t>
            </a:r>
          </a:p>
          <a:p>
            <a:pPr lvl="0"/>
            <a:r>
              <a:rPr lang="en-US" dirty="0"/>
              <a:t>Ensure items listed as “approved” on guide are approved according to that store</a:t>
            </a:r>
          </a:p>
          <a:p>
            <a:pPr lvl="0"/>
            <a:r>
              <a:rPr lang="en-US" dirty="0"/>
              <a:t>Ensure items listed in guide are available at that store</a:t>
            </a:r>
          </a:p>
          <a:p>
            <a:endParaRPr lang="en-US" dirty="0"/>
          </a:p>
        </p:txBody>
      </p:sp>
    </p:spTree>
    <p:extLst>
      <p:ext uri="{BB962C8B-B14F-4D97-AF65-F5344CB8AC3E}">
        <p14:creationId xmlns:p14="http://schemas.microsoft.com/office/powerpoint/2010/main" val="1087137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892863"/>
            <a:ext cx="6946434" cy="146090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I know you can scroll down and see what brands and everything, but if you could click on those and see what brands. It would be even cooler if you could do pictures, but I know that would be hard for every store.</a:t>
            </a:r>
          </a:p>
          <a:p>
            <a:pPr algn="r"/>
            <a:r>
              <a:rPr lang="en-US" sz="22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cxnSp>
        <p:nvCxnSpPr>
          <p:cNvPr id="5" name="Straight Connector 4"/>
          <p:cNvCxnSpPr/>
          <p:nvPr/>
        </p:nvCxnSpPr>
        <p:spPr>
          <a:xfrm>
            <a:off x="1037230" y="3579420"/>
            <a:ext cx="712586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
          <p:cNvSpPr txBox="1">
            <a:spLocks/>
          </p:cNvSpPr>
          <p:nvPr/>
        </p:nvSpPr>
        <p:spPr>
          <a:xfrm>
            <a:off x="1213780" y="3740113"/>
            <a:ext cx="6803550" cy="229368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a:solidFill>
                  <a:schemeClr val="tx1"/>
                </a:solidFill>
              </a:rPr>
              <a:t>Maybe if - really elementary, but even something as simple as like the cereal, they have the picture of what it is that you can get. That’s easier to glance at. It’s just easier to read &amp; visualize versus looking at, like I said, the yogurt, and you have to scroll the list &amp; then look at the cartons to see what matches you. </a:t>
            </a:r>
          </a:p>
          <a:p>
            <a:pPr algn="r"/>
            <a:r>
              <a:rPr lang="en-US" sz="2200" dirty="0">
                <a:solidFill>
                  <a:schemeClr val="tx1"/>
                </a:solidFill>
              </a:rPr>
              <a:t>– English-Speaking Interviewee</a:t>
            </a:r>
          </a:p>
        </p:txBody>
      </p:sp>
      <p:pic>
        <p:nvPicPr>
          <p:cNvPr id="2" name="Maybe if- really elementary.mp3">
            <a:hlinkClick r:id="" action="ppaction://media"/>
            <a:extLst>
              <a:ext uri="{FF2B5EF4-FFF2-40B4-BE49-F238E27FC236}">
                <a16:creationId xmlns:a16="http://schemas.microsoft.com/office/drawing/2014/main" id="{DB00CB87-5CE1-E742-882B-A3F055AA1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100" y="5858894"/>
            <a:ext cx="812800" cy="812800"/>
          </a:xfrm>
          <a:prstGeom prst="rect">
            <a:avLst/>
          </a:prstGeom>
        </p:spPr>
      </p:pic>
      <p:pic>
        <p:nvPicPr>
          <p:cNvPr id="3" name="I know you can scroll down and see.mp3">
            <a:hlinkClick r:id="" action="ppaction://media"/>
            <a:extLst>
              <a:ext uri="{FF2B5EF4-FFF2-40B4-BE49-F238E27FC236}">
                <a16:creationId xmlns:a16="http://schemas.microsoft.com/office/drawing/2014/main" id="{F42C431C-74D2-0C4E-9FDC-46B902DDDD3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4430" y="1540970"/>
            <a:ext cx="812800" cy="812800"/>
          </a:xfrm>
          <a:prstGeom prst="rect">
            <a:avLst/>
          </a:prstGeom>
        </p:spPr>
      </p:pic>
    </p:spTree>
    <p:extLst>
      <p:ext uri="{BB962C8B-B14F-4D97-AF65-F5344CB8AC3E}">
        <p14:creationId xmlns:p14="http://schemas.microsoft.com/office/powerpoint/2010/main" val="33932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6364">
                <p:cTn id="12"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Barcode Scanner</a:t>
            </a:r>
            <a:endParaRPr lang="en-US" dirty="0"/>
          </a:p>
        </p:txBody>
      </p:sp>
      <p:sp>
        <p:nvSpPr>
          <p:cNvPr id="3" name="Content Placeholder 2"/>
          <p:cNvSpPr>
            <a:spLocks noGrp="1"/>
          </p:cNvSpPr>
          <p:nvPr>
            <p:ph idx="1"/>
          </p:nvPr>
        </p:nvSpPr>
        <p:spPr>
          <a:xfrm>
            <a:off x="457199" y="1513597"/>
            <a:ext cx="5353126" cy="2296403"/>
          </a:xfrm>
        </p:spPr>
        <p:txBody>
          <a:bodyPr>
            <a:normAutofit/>
          </a:bodyPr>
          <a:lstStyle/>
          <a:p>
            <a:r>
              <a:rPr lang="en-US" dirty="0"/>
              <a:t>Half gave it “thumbs up” </a:t>
            </a:r>
          </a:p>
          <a:p>
            <a:r>
              <a:rPr lang="en-US" dirty="0"/>
              <a:t>Feature most likely to have not been used by interviewees before – did not notice it or realize what it was for </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221213"/>
            <a:ext cx="2099646" cy="4546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7614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3233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079195"/>
            <a:ext cx="4739564" cy="2246769"/>
          </a:xfrm>
          <a:prstGeom prst="rect">
            <a:avLst/>
          </a:prstGeom>
          <a:noFill/>
        </p:spPr>
        <p:txBody>
          <a:bodyPr wrap="square" rtlCol="0">
            <a:spAutoFit/>
          </a:bodyPr>
          <a:lstStyle/>
          <a:p>
            <a:r>
              <a:rPr lang="en-US" i="1" dirty="0"/>
              <a:t>No. I didn’t even know. I didn’t really pay attention to that feature. No, it was fine. It just gave me the same information that the store was providing. But if I were to forget or something like that while I have it in the basket, I could check it with the barcode scanner. </a:t>
            </a:r>
          </a:p>
          <a:p>
            <a:pPr algn="r"/>
            <a:r>
              <a:rPr lang="en-US" sz="1400" b="1" dirty="0">
                <a:solidFill>
                  <a:schemeClr val="accent1"/>
                </a:solidFill>
              </a:rPr>
              <a:t>—English-Speaking Interviewee</a:t>
            </a:r>
          </a:p>
        </p:txBody>
      </p:sp>
      <p:pic>
        <p:nvPicPr>
          <p:cNvPr id="4" name="No. I didn't even know.mp3">
            <a:hlinkClick r:id="" action="ppaction://media"/>
            <a:extLst>
              <a:ext uri="{FF2B5EF4-FFF2-40B4-BE49-F238E27FC236}">
                <a16:creationId xmlns:a16="http://schemas.microsoft.com/office/drawing/2014/main" id="{D8BE8E37-5049-744A-A2B5-4290626C3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9621" y="4423119"/>
            <a:ext cx="812800" cy="812800"/>
          </a:xfrm>
          <a:prstGeom prst="rect">
            <a:avLst/>
          </a:prstGeom>
        </p:spPr>
      </p:pic>
    </p:spTree>
    <p:extLst>
      <p:ext uri="{BB962C8B-B14F-4D97-AF65-F5344CB8AC3E}">
        <p14:creationId xmlns:p14="http://schemas.microsoft.com/office/powerpoint/2010/main" val="15075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Rollout of Mosaic as a Movie</a:t>
            </a:r>
          </a:p>
        </p:txBody>
      </p:sp>
      <p:sp>
        <p:nvSpPr>
          <p:cNvPr id="3" name="Content Placeholder 2"/>
          <p:cNvSpPr>
            <a:spLocks noGrp="1"/>
          </p:cNvSpPr>
          <p:nvPr>
            <p:ph idx="1"/>
          </p:nvPr>
        </p:nvSpPr>
        <p:spPr>
          <a:xfrm>
            <a:off x="457199" y="1578913"/>
            <a:ext cx="5517932" cy="2626731"/>
          </a:xfrm>
        </p:spPr>
        <p:txBody>
          <a:bodyPr>
            <a:normAutofit/>
          </a:bodyPr>
          <a:lstStyle/>
          <a:p>
            <a:r>
              <a:rPr lang="en-US" dirty="0"/>
              <a:t>From horror &amp; drama, to sci-fi &amp; romantic comedies, most recalled some dramatic, chaotic early days followed by relative calm</a:t>
            </a:r>
          </a:p>
        </p:txBody>
      </p:sp>
      <p:sp>
        <p:nvSpPr>
          <p:cNvPr id="5" name="TextBox 4"/>
          <p:cNvSpPr txBox="1"/>
          <p:nvPr/>
        </p:nvSpPr>
        <p:spPr>
          <a:xfrm>
            <a:off x="876300" y="4453054"/>
            <a:ext cx="7360594" cy="861774"/>
          </a:xfrm>
          <a:prstGeom prst="rect">
            <a:avLst/>
          </a:prstGeom>
          <a:noFill/>
        </p:spPr>
        <p:txBody>
          <a:bodyPr wrap="square" rtlCol="0">
            <a:spAutoFit/>
          </a:bodyPr>
          <a:lstStyle/>
          <a:p>
            <a:r>
              <a:rPr lang="en-US" i="1" dirty="0"/>
              <a:t>Star Trek – it’s an adventure – we never know where we’re headed.</a:t>
            </a:r>
          </a:p>
          <a:p>
            <a:pPr algn="r"/>
            <a:r>
              <a:rPr lang="en-US" sz="1400" b="1" dirty="0">
                <a:solidFill>
                  <a:schemeClr val="accent1"/>
                </a:solidFill>
              </a:rPr>
              <a:t>–Group One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15834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44928" y="512498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06874" y="1417132"/>
            <a:ext cx="1453820" cy="2808890"/>
          </a:xfrm>
          <a:prstGeom prst="rect">
            <a:avLst/>
          </a:prstGeom>
        </p:spPr>
      </p:pic>
      <p:sp>
        <p:nvSpPr>
          <p:cNvPr id="10" name="TextBox 9"/>
          <p:cNvSpPr txBox="1"/>
          <p:nvPr/>
        </p:nvSpPr>
        <p:spPr>
          <a:xfrm>
            <a:off x="871040" y="5535648"/>
            <a:ext cx="7360594" cy="584775"/>
          </a:xfrm>
          <a:prstGeom prst="rect">
            <a:avLst/>
          </a:prstGeom>
          <a:noFill/>
        </p:spPr>
        <p:txBody>
          <a:bodyPr wrap="square" rtlCol="0">
            <a:spAutoFit/>
          </a:bodyPr>
          <a:lstStyle/>
          <a:p>
            <a:r>
              <a:rPr lang="en-US" i="1" dirty="0"/>
              <a:t>Like a romantic comedy – a love-hate relationship.</a:t>
            </a:r>
          </a:p>
          <a:p>
            <a:pPr algn="r"/>
            <a:r>
              <a:rPr lang="en-US" sz="1400" b="1" dirty="0">
                <a:solidFill>
                  <a:schemeClr val="accent1"/>
                </a:solidFill>
              </a:rPr>
              <a:t>–Group Four</a:t>
            </a:r>
          </a:p>
        </p:txBody>
      </p:sp>
      <p:pic>
        <p:nvPicPr>
          <p:cNvPr id="8" name="a romantic comedy.mp3">
            <a:hlinkClick r:id="" action="ppaction://media"/>
            <a:extLst>
              <a:ext uri="{FF2B5EF4-FFF2-40B4-BE49-F238E27FC236}">
                <a16:creationId xmlns:a16="http://schemas.microsoft.com/office/drawing/2014/main" id="{D4A5DCD3-70EC-3744-A10C-43A81CE1C3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6553" y="5878024"/>
            <a:ext cx="812800" cy="812800"/>
          </a:xfrm>
          <a:prstGeom prst="rect">
            <a:avLst/>
          </a:prstGeom>
        </p:spPr>
      </p:pic>
      <p:pic>
        <p:nvPicPr>
          <p:cNvPr id="9" name="Star Trek.mp3">
            <a:hlinkClick r:id="" action="ppaction://media"/>
            <a:extLst>
              <a:ext uri="{FF2B5EF4-FFF2-40B4-BE49-F238E27FC236}">
                <a16:creationId xmlns:a16="http://schemas.microsoft.com/office/drawing/2014/main" id="{3F2BA414-7994-464A-8568-69EE8A848C3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500" y="4635434"/>
            <a:ext cx="812800" cy="812800"/>
          </a:xfrm>
          <a:prstGeom prst="rect">
            <a:avLst/>
          </a:prstGeom>
        </p:spPr>
      </p:pic>
    </p:spTree>
    <p:extLst>
      <p:ext uri="{BB962C8B-B14F-4D97-AF65-F5344CB8AC3E}">
        <p14:creationId xmlns:p14="http://schemas.microsoft.com/office/powerpoint/2010/main" val="59160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Barcode Scanner</a:t>
            </a:r>
            <a:endParaRPr lang="en-US" dirty="0"/>
          </a:p>
        </p:txBody>
      </p:sp>
      <p:sp>
        <p:nvSpPr>
          <p:cNvPr id="3" name="Content Placeholder 2"/>
          <p:cNvSpPr>
            <a:spLocks noGrp="1"/>
          </p:cNvSpPr>
          <p:nvPr>
            <p:ph idx="1"/>
          </p:nvPr>
        </p:nvSpPr>
        <p:spPr>
          <a:xfrm>
            <a:off x="457199" y="1513597"/>
            <a:ext cx="5353126" cy="2296403"/>
          </a:xfrm>
        </p:spPr>
        <p:txBody>
          <a:bodyPr>
            <a:normAutofit lnSpcReduction="10000"/>
          </a:bodyPr>
          <a:lstStyle/>
          <a:p>
            <a:r>
              <a:rPr lang="en-US" dirty="0"/>
              <a:t>Many said they would use it again, specifically if they went to an unfamiliar store  or the store was out of their normal brand</a:t>
            </a:r>
          </a:p>
          <a:p>
            <a:r>
              <a:rPr lang="en-US" dirty="0"/>
              <a:t>A few had issues where the scanner was not accurate</a:t>
            </a:r>
          </a:p>
          <a:p>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221213"/>
            <a:ext cx="2099645" cy="4546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8FE32F3D-A49F-44AB-BDEB-E4681811035C}"/>
              </a:ext>
            </a:extLst>
          </p:cNvPr>
          <p:cNvSpPr txBox="1"/>
          <p:nvPr/>
        </p:nvSpPr>
        <p:spPr>
          <a:xfrm>
            <a:off x="359484" y="37614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5F50E742-84D6-4737-A6CC-7128FA90F634}"/>
              </a:ext>
            </a:extLst>
          </p:cNvPr>
          <p:cNvSpPr txBox="1"/>
          <p:nvPr/>
        </p:nvSpPr>
        <p:spPr>
          <a:xfrm rot="10800000">
            <a:off x="5638801" y="504673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2" name="TextBox 11"/>
          <p:cNvSpPr txBox="1"/>
          <p:nvPr/>
        </p:nvSpPr>
        <p:spPr>
          <a:xfrm>
            <a:off x="842087" y="4079195"/>
            <a:ext cx="4796714" cy="1969770"/>
          </a:xfrm>
          <a:prstGeom prst="rect">
            <a:avLst/>
          </a:prstGeom>
          <a:noFill/>
        </p:spPr>
        <p:txBody>
          <a:bodyPr wrap="square" rtlCol="0">
            <a:spAutoFit/>
          </a:bodyPr>
          <a:lstStyle/>
          <a:p>
            <a:r>
              <a:rPr lang="en-US" i="1" dirty="0"/>
              <a:t>One time I tried to get yogurt, and they list what kind you can get, and I scanned the yogurt on the scanner part to make sure it was WIC approved, but I went to buy it, it didn’t take it off the WIC, so I don’t know what was different.</a:t>
            </a:r>
            <a:endParaRPr lang="en-US" dirty="0"/>
          </a:p>
          <a:p>
            <a:pPr algn="r"/>
            <a:r>
              <a:rPr lang="en-US" sz="1400" b="1" dirty="0">
                <a:solidFill>
                  <a:schemeClr val="accent1"/>
                </a:solidFill>
              </a:rPr>
              <a:t>—English-Speaking Interviewee</a:t>
            </a:r>
          </a:p>
        </p:txBody>
      </p:sp>
      <p:pic>
        <p:nvPicPr>
          <p:cNvPr id="4" name="One time I tried to get yogurt.mp3">
            <a:hlinkClick r:id="" action="ppaction://media"/>
            <a:extLst>
              <a:ext uri="{FF2B5EF4-FFF2-40B4-BE49-F238E27FC236}">
                <a16:creationId xmlns:a16="http://schemas.microsoft.com/office/drawing/2014/main" id="{5E665823-E05D-E34A-9076-4BCEA4E08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2107" y="4895659"/>
            <a:ext cx="812800" cy="812800"/>
          </a:xfrm>
          <a:prstGeom prst="rect">
            <a:avLst/>
          </a:prstGeom>
        </p:spPr>
      </p:pic>
    </p:spTree>
    <p:extLst>
      <p:ext uri="{BB962C8B-B14F-4D97-AF65-F5344CB8AC3E}">
        <p14:creationId xmlns:p14="http://schemas.microsoft.com/office/powerpoint/2010/main" val="27445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Barcode Scanner</a:t>
            </a: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221213"/>
            <a:ext cx="2099645" cy="4546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57199" y="1398083"/>
            <a:ext cx="5467351" cy="397401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None/>
            </a:pPr>
            <a:r>
              <a:rPr lang="en-US" u="sng" dirty="0"/>
              <a:t>Suggestions for improvement:</a:t>
            </a:r>
          </a:p>
          <a:p>
            <a:r>
              <a:rPr lang="en-US" dirty="0"/>
              <a:t>If items scans as “not approved” because it is the wrong size or flavor, it would be helpful to get that explanation</a:t>
            </a:r>
          </a:p>
          <a:p>
            <a:pPr lvl="0"/>
            <a:r>
              <a:rPr lang="en-US" dirty="0"/>
              <a:t>Should say “approved” only if item is included in the user’s specific package</a:t>
            </a:r>
          </a:p>
        </p:txBody>
      </p:sp>
      <p:sp>
        <p:nvSpPr>
          <p:cNvPr id="7" name="TextBox 6">
            <a:extLst>
              <a:ext uri="{FF2B5EF4-FFF2-40B4-BE49-F238E27FC236}">
                <a16:creationId xmlns:a16="http://schemas.microsoft.com/office/drawing/2014/main" id="{8FE32F3D-A49F-44AB-BDEB-E4681811035C}"/>
              </a:ext>
            </a:extLst>
          </p:cNvPr>
          <p:cNvSpPr txBox="1"/>
          <p:nvPr/>
        </p:nvSpPr>
        <p:spPr>
          <a:xfrm>
            <a:off x="359484" y="45805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F50E742-84D6-4737-A6CC-7128FA90F634}"/>
              </a:ext>
            </a:extLst>
          </p:cNvPr>
          <p:cNvSpPr txBox="1"/>
          <p:nvPr/>
        </p:nvSpPr>
        <p:spPr>
          <a:xfrm rot="10800000">
            <a:off x="5644948" y="557339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p:cNvSpPr txBox="1"/>
          <p:nvPr/>
        </p:nvSpPr>
        <p:spPr>
          <a:xfrm>
            <a:off x="842086" y="4898345"/>
            <a:ext cx="4819486" cy="1692771"/>
          </a:xfrm>
          <a:prstGeom prst="rect">
            <a:avLst/>
          </a:prstGeom>
          <a:noFill/>
        </p:spPr>
        <p:txBody>
          <a:bodyPr wrap="square" rtlCol="0">
            <a:spAutoFit/>
          </a:bodyPr>
          <a:lstStyle/>
          <a:p>
            <a:r>
              <a:rPr lang="en-US" i="1" dirty="0"/>
              <a:t>Because I know I can get 48 [ounces], I think if I scan something that says 64, maybe it should like kind of tell somebody that that’s not what you’re approved for or something. </a:t>
            </a:r>
          </a:p>
          <a:p>
            <a:pPr algn="r"/>
            <a:r>
              <a:rPr lang="en-US" sz="1400" b="1" dirty="0">
                <a:solidFill>
                  <a:schemeClr val="accent1"/>
                </a:solidFill>
              </a:rPr>
              <a:t>—English-Speaking Interviewee</a:t>
            </a:r>
          </a:p>
        </p:txBody>
      </p:sp>
      <p:pic>
        <p:nvPicPr>
          <p:cNvPr id="3" name="Because I know I can get 48.mp3">
            <a:hlinkClick r:id="" action="ppaction://media"/>
            <a:extLst>
              <a:ext uri="{FF2B5EF4-FFF2-40B4-BE49-F238E27FC236}">
                <a16:creationId xmlns:a16="http://schemas.microsoft.com/office/drawing/2014/main" id="{058D054C-56DA-DA45-A3FF-604A372539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71963" y="4167770"/>
            <a:ext cx="749964" cy="749964"/>
          </a:xfrm>
          <a:prstGeom prst="rect">
            <a:avLst/>
          </a:prstGeom>
        </p:spPr>
      </p:pic>
    </p:spTree>
    <p:extLst>
      <p:ext uri="{BB962C8B-B14F-4D97-AF65-F5344CB8AC3E}">
        <p14:creationId xmlns:p14="http://schemas.microsoft.com/office/powerpoint/2010/main" val="29494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Grocery List</a:t>
            </a:r>
            <a:endParaRPr lang="en-US" dirty="0"/>
          </a:p>
        </p:txBody>
      </p:sp>
      <p:sp>
        <p:nvSpPr>
          <p:cNvPr id="3" name="Content Placeholder 2"/>
          <p:cNvSpPr>
            <a:spLocks noGrp="1"/>
          </p:cNvSpPr>
          <p:nvPr>
            <p:ph idx="1"/>
          </p:nvPr>
        </p:nvSpPr>
        <p:spPr>
          <a:xfrm>
            <a:off x="457199" y="1513597"/>
            <a:ext cx="5353126" cy="2848853"/>
          </a:xfrm>
        </p:spPr>
        <p:txBody>
          <a:bodyPr>
            <a:normAutofit/>
          </a:bodyPr>
          <a:lstStyle/>
          <a:p>
            <a:r>
              <a:rPr lang="en-US" dirty="0"/>
              <a:t>Half gave it “thumbs up” </a:t>
            </a:r>
          </a:p>
          <a:p>
            <a:r>
              <a:rPr lang="en-US" dirty="0"/>
              <a:t>Half had not used it before</a:t>
            </a:r>
          </a:p>
          <a:p>
            <a:r>
              <a:rPr lang="en-US" dirty="0"/>
              <a:t>Several do not use lists</a:t>
            </a:r>
          </a:p>
          <a:p>
            <a:r>
              <a:rPr lang="en-US" dirty="0"/>
              <a:t>Several use their Notes App</a:t>
            </a:r>
          </a:p>
          <a:p>
            <a:r>
              <a:rPr lang="en-US" dirty="0"/>
              <a:t>A few didn’t realize they could add non-WIC foods</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221213"/>
            <a:ext cx="2099645" cy="4546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45424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497398" y="498769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4860245"/>
            <a:ext cx="4739564" cy="1138773"/>
          </a:xfrm>
          <a:prstGeom prst="rect">
            <a:avLst/>
          </a:prstGeom>
          <a:noFill/>
        </p:spPr>
        <p:txBody>
          <a:bodyPr wrap="square" rtlCol="0">
            <a:spAutoFit/>
          </a:bodyPr>
          <a:lstStyle/>
          <a:p>
            <a:r>
              <a:rPr lang="en-US" i="1" dirty="0"/>
              <a:t>It’s convenient. Like I said, instead of having to write everything down, it’s just there on my phone. </a:t>
            </a:r>
          </a:p>
          <a:p>
            <a:pPr algn="r"/>
            <a:r>
              <a:rPr lang="en-US" sz="1400" b="1" dirty="0">
                <a:solidFill>
                  <a:schemeClr val="accent1"/>
                </a:solidFill>
              </a:rPr>
              <a:t>—English-Speaking Interviewee</a:t>
            </a:r>
          </a:p>
        </p:txBody>
      </p:sp>
      <p:pic>
        <p:nvPicPr>
          <p:cNvPr id="4" name="It's convenient.mp3">
            <a:hlinkClick r:id="" action="ppaction://media"/>
            <a:extLst>
              <a:ext uri="{FF2B5EF4-FFF2-40B4-BE49-F238E27FC236}">
                <a16:creationId xmlns:a16="http://schemas.microsoft.com/office/drawing/2014/main" id="{095ED0F3-4737-C745-809A-969D20A78C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591" y="5684013"/>
            <a:ext cx="812800" cy="812800"/>
          </a:xfrm>
          <a:prstGeom prst="rect">
            <a:avLst/>
          </a:prstGeom>
        </p:spPr>
      </p:pic>
    </p:spTree>
    <p:extLst>
      <p:ext uri="{BB962C8B-B14F-4D97-AF65-F5344CB8AC3E}">
        <p14:creationId xmlns:p14="http://schemas.microsoft.com/office/powerpoint/2010/main" val="35350059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Grocery List</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434516" y="1221213"/>
            <a:ext cx="2099645" cy="4546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57199" y="1398083"/>
            <a:ext cx="5467351" cy="397401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None/>
            </a:pPr>
            <a:r>
              <a:rPr lang="en-US" u="sng" dirty="0"/>
              <a:t>Suggestions for improvement:</a:t>
            </a:r>
          </a:p>
          <a:p>
            <a:r>
              <a:rPr lang="en-US" dirty="0"/>
              <a:t>“Favorites” list</a:t>
            </a:r>
          </a:p>
          <a:p>
            <a:r>
              <a:rPr lang="en-US" dirty="0"/>
              <a:t>Write in specific brands &amp; sizes</a:t>
            </a:r>
          </a:p>
          <a:p>
            <a:r>
              <a:rPr lang="en-US" dirty="0"/>
              <a:t>Make it clear when item has been added to list</a:t>
            </a:r>
          </a:p>
          <a:p>
            <a:r>
              <a:rPr lang="en-US" dirty="0"/>
              <a:t>Separate categories like pasta and bread to be checked off individually</a:t>
            </a:r>
          </a:p>
        </p:txBody>
      </p:sp>
    </p:spTree>
    <p:extLst>
      <p:ext uri="{BB962C8B-B14F-4D97-AF65-F5344CB8AC3E}">
        <p14:creationId xmlns:p14="http://schemas.microsoft.com/office/powerpoint/2010/main" val="616868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632659"/>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When you actually go down the grocery list, if you have three pounds of like pasta, bread, oats, those are all in the same line. So, I don’t know if you’re going to collect all of those things at once, because they’re on different aisles throughout the store, and I don’t know if it would be easier to have like a little sub [menu] underneath each one to like say, “Okay, I’ve got this pound. I’ve got this pound. I’ve got this pound.”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When you actually go down the grocery list.mp3">
            <a:hlinkClick r:id="" action="ppaction://media"/>
            <a:extLst>
              <a:ext uri="{FF2B5EF4-FFF2-40B4-BE49-F238E27FC236}">
                <a16:creationId xmlns:a16="http://schemas.microsoft.com/office/drawing/2014/main" id="{0F2D8CF0-6F4F-FA46-8738-856576A5B5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6" y="690126"/>
            <a:ext cx="812800" cy="812800"/>
          </a:xfrm>
          <a:prstGeom prst="rect">
            <a:avLst/>
          </a:prstGeom>
        </p:spPr>
      </p:pic>
    </p:spTree>
    <p:extLst>
      <p:ext uri="{BB962C8B-B14F-4D97-AF65-F5344CB8AC3E}">
        <p14:creationId xmlns:p14="http://schemas.microsoft.com/office/powerpoint/2010/main" val="4436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Fruits &amp; Veggies Calculator</a:t>
            </a:r>
            <a:endParaRPr lang="en-US" dirty="0"/>
          </a:p>
        </p:txBody>
      </p:sp>
      <p:sp>
        <p:nvSpPr>
          <p:cNvPr id="3" name="Content Placeholder 2"/>
          <p:cNvSpPr>
            <a:spLocks noGrp="1"/>
          </p:cNvSpPr>
          <p:nvPr>
            <p:ph idx="1"/>
          </p:nvPr>
        </p:nvSpPr>
        <p:spPr>
          <a:xfrm>
            <a:off x="457199" y="1513597"/>
            <a:ext cx="5353126" cy="1980832"/>
          </a:xfrm>
        </p:spPr>
        <p:txBody>
          <a:bodyPr>
            <a:normAutofit/>
          </a:bodyPr>
          <a:lstStyle/>
          <a:p>
            <a:r>
              <a:rPr lang="en-US" dirty="0"/>
              <a:t>Half gave it “neutral”, several gave it “thumbs up” </a:t>
            </a:r>
          </a:p>
          <a:p>
            <a:r>
              <a:rPr lang="en-US" dirty="0"/>
              <a:t>Several had not used it before</a:t>
            </a:r>
          </a:p>
          <a:p>
            <a:r>
              <a:rPr lang="en-US" dirty="0"/>
              <a:t>Half would use it again</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411714"/>
            <a:ext cx="2099645" cy="4546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3804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18996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698195"/>
            <a:ext cx="4739564" cy="2523768"/>
          </a:xfrm>
          <a:prstGeom prst="rect">
            <a:avLst/>
          </a:prstGeom>
          <a:noFill/>
        </p:spPr>
        <p:txBody>
          <a:bodyPr wrap="square" rtlCol="0">
            <a:spAutoFit/>
          </a:bodyPr>
          <a:lstStyle/>
          <a:p>
            <a:r>
              <a:rPr lang="en-US" i="1" dirty="0"/>
              <a:t>That was an upside because I didn’t know that it kept track of what your actual benefits are and so when you put your produce in there, it subtracts and lets you know how much of your benefits you’ve used. I didn’t know it did that. I thought it’s just like a calculator, regular calculator. </a:t>
            </a:r>
          </a:p>
          <a:p>
            <a:pPr algn="r"/>
            <a:r>
              <a:rPr lang="en-US" sz="1400" b="1" dirty="0">
                <a:solidFill>
                  <a:schemeClr val="accent1"/>
                </a:solidFill>
              </a:rPr>
              <a:t>—English-Speaking Interviewee</a:t>
            </a:r>
          </a:p>
        </p:txBody>
      </p:sp>
      <p:pic>
        <p:nvPicPr>
          <p:cNvPr id="4" name="That was an upside.mp3">
            <a:hlinkClick r:id="" action="ppaction://media"/>
            <a:extLst>
              <a:ext uri="{FF2B5EF4-FFF2-40B4-BE49-F238E27FC236}">
                <a16:creationId xmlns:a16="http://schemas.microsoft.com/office/drawing/2014/main" id="{1D8753B4-D8BE-9F40-943E-A7A9A3C0A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385" y="5884939"/>
            <a:ext cx="812800" cy="812800"/>
          </a:xfrm>
          <a:prstGeom prst="rect">
            <a:avLst/>
          </a:prstGeom>
        </p:spPr>
      </p:pic>
    </p:spTree>
    <p:extLst>
      <p:ext uri="{BB962C8B-B14F-4D97-AF65-F5344CB8AC3E}">
        <p14:creationId xmlns:p14="http://schemas.microsoft.com/office/powerpoint/2010/main" val="215502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Fruits &amp; Veggies Calculator</a:t>
            </a:r>
            <a:endParaRPr lang="en-US" dirty="0"/>
          </a:p>
        </p:txBody>
      </p:sp>
      <p:sp>
        <p:nvSpPr>
          <p:cNvPr id="3" name="Content Placeholder 2"/>
          <p:cNvSpPr>
            <a:spLocks noGrp="1"/>
          </p:cNvSpPr>
          <p:nvPr>
            <p:ph idx="1"/>
          </p:nvPr>
        </p:nvSpPr>
        <p:spPr>
          <a:xfrm>
            <a:off x="457199" y="1513597"/>
            <a:ext cx="5353126" cy="3382254"/>
          </a:xfrm>
        </p:spPr>
        <p:txBody>
          <a:bodyPr>
            <a:normAutofit/>
          </a:bodyPr>
          <a:lstStyle/>
          <a:p>
            <a:r>
              <a:rPr lang="en-US" dirty="0"/>
              <a:t>Most are fine with going over their allotted benefits, so had not been motivated to try the feature</a:t>
            </a:r>
          </a:p>
          <a:p>
            <a:r>
              <a:rPr lang="en-US" dirty="0"/>
              <a:t>A few said they can keep track of $11 in their head</a:t>
            </a:r>
          </a:p>
          <a:p>
            <a:r>
              <a:rPr lang="en-US" dirty="0"/>
              <a:t>A few said its “too much” to use in a busy store, were confused about entering weights</a:t>
            </a:r>
          </a:p>
          <a:p>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411714"/>
            <a:ext cx="2099645" cy="4546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FE32F3D-A49F-44AB-BDEB-E4681811035C}"/>
              </a:ext>
            </a:extLst>
          </p:cNvPr>
          <p:cNvSpPr txBox="1"/>
          <p:nvPr/>
        </p:nvSpPr>
        <p:spPr>
          <a:xfrm>
            <a:off x="359484" y="46567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F50E742-84D6-4737-A6CC-7128FA90F634}"/>
              </a:ext>
            </a:extLst>
          </p:cNvPr>
          <p:cNvSpPr txBox="1"/>
          <p:nvPr/>
        </p:nvSpPr>
        <p:spPr>
          <a:xfrm rot="10800000">
            <a:off x="5530648" y="536384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42086" y="4974545"/>
            <a:ext cx="4739564" cy="1415772"/>
          </a:xfrm>
          <a:prstGeom prst="rect">
            <a:avLst/>
          </a:prstGeom>
          <a:noFill/>
        </p:spPr>
        <p:txBody>
          <a:bodyPr wrap="square" rtlCol="0">
            <a:spAutoFit/>
          </a:bodyPr>
          <a:lstStyle/>
          <a:p>
            <a:r>
              <a:rPr lang="en-US" i="1" dirty="0"/>
              <a:t>I think, because I just knew that I had $11 on my benefits &amp; I would just grab what I needed &amp; usually, at least $11 or more, so I really didn’t calculate anything. </a:t>
            </a:r>
          </a:p>
          <a:p>
            <a:pPr algn="r"/>
            <a:r>
              <a:rPr lang="en-US" sz="1400" b="1" dirty="0">
                <a:solidFill>
                  <a:schemeClr val="accent1"/>
                </a:solidFill>
              </a:rPr>
              <a:t>—English-Speaking Interviewee</a:t>
            </a:r>
          </a:p>
        </p:txBody>
      </p:sp>
      <p:pic>
        <p:nvPicPr>
          <p:cNvPr id="4" name="I think because I just knew.mp3">
            <a:hlinkClick r:id="" action="ppaction://media"/>
            <a:extLst>
              <a:ext uri="{FF2B5EF4-FFF2-40B4-BE49-F238E27FC236}">
                <a16:creationId xmlns:a16="http://schemas.microsoft.com/office/drawing/2014/main" id="{0EDEC794-5A99-2841-98E0-3EC1D03183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4699" y="6045467"/>
            <a:ext cx="691692" cy="691692"/>
          </a:xfrm>
          <a:prstGeom prst="rect">
            <a:avLst/>
          </a:prstGeom>
        </p:spPr>
      </p:pic>
    </p:spTree>
    <p:extLst>
      <p:ext uri="{BB962C8B-B14F-4D97-AF65-F5344CB8AC3E}">
        <p14:creationId xmlns:p14="http://schemas.microsoft.com/office/powerpoint/2010/main" val="95005169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App Menu Exploration</a:t>
            </a:r>
            <a:endParaRPr lang="en-US" dirty="0"/>
          </a:p>
        </p:txBody>
      </p:sp>
      <p:sp>
        <p:nvSpPr>
          <p:cNvPr id="3" name="Content Placeholder 2"/>
          <p:cNvSpPr>
            <a:spLocks noGrp="1"/>
          </p:cNvSpPr>
          <p:nvPr>
            <p:ph idx="1"/>
          </p:nvPr>
        </p:nvSpPr>
        <p:spPr>
          <a:xfrm>
            <a:off x="457199" y="1513597"/>
            <a:ext cx="5353126" cy="2685953"/>
          </a:xfrm>
        </p:spPr>
        <p:txBody>
          <a:bodyPr>
            <a:normAutofit/>
          </a:bodyPr>
          <a:lstStyle/>
          <a:p>
            <a:r>
              <a:rPr lang="en-US" dirty="0"/>
              <a:t>Most had not noticed these links </a:t>
            </a:r>
          </a:p>
          <a:p>
            <a:r>
              <a:rPr lang="en-US" dirty="0"/>
              <a:t>Wished they had seen them because they could have used the resources</a:t>
            </a:r>
          </a:p>
          <a:p>
            <a:r>
              <a:rPr lang="en-US" dirty="0"/>
              <a:t>A few did not realize they could keep scrolling</a:t>
            </a:r>
          </a:p>
          <a:p>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516" y="1411714"/>
            <a:ext cx="2099644" cy="4546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FE32F3D-A49F-44AB-BDEB-E4681811035C}"/>
              </a:ext>
            </a:extLst>
          </p:cNvPr>
          <p:cNvSpPr txBox="1"/>
          <p:nvPr/>
        </p:nvSpPr>
        <p:spPr>
          <a:xfrm>
            <a:off x="359484" y="39328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F50E742-84D6-4737-A6CC-7128FA90F634}"/>
              </a:ext>
            </a:extLst>
          </p:cNvPr>
          <p:cNvSpPr txBox="1"/>
          <p:nvPr/>
        </p:nvSpPr>
        <p:spPr>
          <a:xfrm rot="10800000">
            <a:off x="5530648" y="547814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42086" y="4250645"/>
            <a:ext cx="4739564" cy="2246769"/>
          </a:xfrm>
          <a:prstGeom prst="rect">
            <a:avLst/>
          </a:prstGeom>
          <a:noFill/>
        </p:spPr>
        <p:txBody>
          <a:bodyPr wrap="square" rtlCol="0">
            <a:spAutoFit/>
          </a:bodyPr>
          <a:lstStyle/>
          <a:p>
            <a:r>
              <a:rPr lang="en-US" i="1" dirty="0"/>
              <a:t>Now that I’m seeing them, very helpful. If I was using this app again when I was pregnant, the classes &amp; the need help breastfeeding, definitely would have used those two &amp; the lost and stolen because I lost my card religiously when I was pregnant.</a:t>
            </a:r>
          </a:p>
          <a:p>
            <a:pPr algn="r"/>
            <a:r>
              <a:rPr lang="en-US" sz="1400" b="1" dirty="0">
                <a:solidFill>
                  <a:schemeClr val="accent1"/>
                </a:solidFill>
              </a:rPr>
              <a:t>—English-Speaking Interviewee</a:t>
            </a:r>
          </a:p>
        </p:txBody>
      </p:sp>
      <p:pic>
        <p:nvPicPr>
          <p:cNvPr id="4" name="Now that I'm seeing them, very helpful.mp3">
            <a:hlinkClick r:id="" action="ppaction://media"/>
            <a:extLst>
              <a:ext uri="{FF2B5EF4-FFF2-40B4-BE49-F238E27FC236}">
                <a16:creationId xmlns:a16="http://schemas.microsoft.com/office/drawing/2014/main" id="{0A010C4E-EEC8-7F4F-9B88-94523CBB7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9621" y="4715219"/>
            <a:ext cx="812800" cy="812800"/>
          </a:xfrm>
          <a:prstGeom prst="rect">
            <a:avLst/>
          </a:prstGeom>
        </p:spPr>
      </p:pic>
    </p:spTree>
    <p:extLst>
      <p:ext uri="{BB962C8B-B14F-4D97-AF65-F5344CB8AC3E}">
        <p14:creationId xmlns:p14="http://schemas.microsoft.com/office/powerpoint/2010/main" val="42538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Item Not Scanning</a:t>
            </a:r>
            <a:endParaRPr lang="en-US" dirty="0"/>
          </a:p>
        </p:txBody>
      </p:sp>
      <p:sp>
        <p:nvSpPr>
          <p:cNvPr id="3" name="Content Placeholder 2"/>
          <p:cNvSpPr>
            <a:spLocks noGrp="1"/>
          </p:cNvSpPr>
          <p:nvPr>
            <p:ph idx="1"/>
          </p:nvPr>
        </p:nvSpPr>
        <p:spPr>
          <a:xfrm>
            <a:off x="457199" y="1513597"/>
            <a:ext cx="5353126" cy="4205559"/>
          </a:xfrm>
        </p:spPr>
        <p:txBody>
          <a:bodyPr>
            <a:normAutofit/>
          </a:bodyPr>
          <a:lstStyle/>
          <a:p>
            <a:r>
              <a:rPr lang="en-US" dirty="0"/>
              <a:t>One had clicked this before</a:t>
            </a:r>
          </a:p>
          <a:p>
            <a:r>
              <a:rPr lang="en-US" dirty="0"/>
              <a:t>Several expected in-store troubleshooting tips</a:t>
            </a:r>
          </a:p>
          <a:p>
            <a:r>
              <a:rPr lang="en-US" dirty="0"/>
              <a:t>A few wondered how long it would take for WIC to get back to them or how it would help them during their trip</a:t>
            </a:r>
          </a:p>
          <a:p>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434752" y="1411714"/>
            <a:ext cx="2099172" cy="4546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4462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765659"/>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That process is hard and tedious. They want pictures of the barcode. They want pictures of the product, and they want your card number. So, I think I would be more willing to help them out if I didn’t have to submit my card number every single time, because, if you do something wrong in that process, it’s hard, because you have to go back and redo the whole thing.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that process is hard and tedious.mp3">
            <a:hlinkClick r:id="" action="ppaction://media"/>
            <a:extLst>
              <a:ext uri="{FF2B5EF4-FFF2-40B4-BE49-F238E27FC236}">
                <a16:creationId xmlns:a16="http://schemas.microsoft.com/office/drawing/2014/main" id="{022A69A7-8203-BE4E-BCB4-683D7BEFA6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656" y="703005"/>
            <a:ext cx="812800" cy="812800"/>
          </a:xfrm>
          <a:prstGeom prst="rect">
            <a:avLst/>
          </a:prstGeom>
        </p:spPr>
      </p:pic>
    </p:spTree>
    <p:extLst>
      <p:ext uri="{BB962C8B-B14F-4D97-AF65-F5344CB8AC3E}">
        <p14:creationId xmlns:p14="http://schemas.microsoft.com/office/powerpoint/2010/main" val="12056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dirty="0"/>
              <a:t>If You Had a Magic Wand…</a:t>
            </a:r>
          </a:p>
        </p:txBody>
      </p:sp>
      <p:sp>
        <p:nvSpPr>
          <p:cNvPr id="3" name="Content Placeholder 2"/>
          <p:cNvSpPr>
            <a:spLocks noGrp="1"/>
          </p:cNvSpPr>
          <p:nvPr>
            <p:ph idx="1"/>
          </p:nvPr>
        </p:nvSpPr>
        <p:spPr>
          <a:xfrm>
            <a:off x="457199" y="2430278"/>
            <a:ext cx="5517932" cy="2441274"/>
          </a:xfrm>
        </p:spPr>
        <p:txBody>
          <a:bodyPr>
            <a:normAutofit/>
          </a:bodyPr>
          <a:lstStyle/>
          <a:p>
            <a:pPr marL="0" indent="0">
              <a:buNone/>
            </a:pPr>
            <a:r>
              <a:rPr lang="en-US" dirty="0"/>
              <a:t>Has improved greatly, but still some challenges:</a:t>
            </a:r>
          </a:p>
          <a:p>
            <a:r>
              <a:rPr lang="en-US" dirty="0"/>
              <a:t>Multiple tabbing</a:t>
            </a:r>
          </a:p>
          <a:p>
            <a:r>
              <a:rPr lang="en-US" dirty="0"/>
              <a:t>Vena inputting</a:t>
            </a:r>
          </a:p>
          <a:p>
            <a:r>
              <a:rPr lang="en-US" dirty="0"/>
              <a:t>Updating process</a:t>
            </a:r>
          </a:p>
        </p:txBody>
      </p:sp>
      <p:sp>
        <p:nvSpPr>
          <p:cNvPr id="5" name="TextBox 4"/>
          <p:cNvSpPr txBox="1"/>
          <p:nvPr/>
        </p:nvSpPr>
        <p:spPr>
          <a:xfrm>
            <a:off x="876300" y="5241354"/>
            <a:ext cx="7360594" cy="861774"/>
          </a:xfrm>
          <a:prstGeom prst="rect">
            <a:avLst/>
          </a:prstGeom>
          <a:noFill/>
        </p:spPr>
        <p:txBody>
          <a:bodyPr wrap="square" rtlCol="0">
            <a:spAutoFit/>
          </a:bodyPr>
          <a:lstStyle/>
          <a:p>
            <a:r>
              <a:rPr lang="en-US" i="1" dirty="0"/>
              <a:t>Sure, there could be things better, but from where we came from to where we are now, I’m like great.</a:t>
            </a:r>
          </a:p>
          <a:p>
            <a:pPr algn="r"/>
            <a:r>
              <a:rPr lang="en-US" sz="1400" b="1" dirty="0">
                <a:solidFill>
                  <a:schemeClr val="accent1"/>
                </a:solidFill>
              </a:rPr>
              <a:t>–Group One</a:t>
            </a:r>
          </a:p>
        </p:txBody>
      </p:sp>
      <p:sp>
        <p:nvSpPr>
          <p:cNvPr id="6" name="TextBox 5">
            <a:extLst>
              <a:ext uri="{FF2B5EF4-FFF2-40B4-BE49-F238E27FC236}">
                <a16:creationId xmlns:a16="http://schemas.microsoft.com/office/drawing/2014/main" id="{8FE32F3D-A49F-44AB-BDEB-E4681811035C}"/>
              </a:ext>
            </a:extLst>
          </p:cNvPr>
          <p:cNvSpPr txBox="1"/>
          <p:nvPr/>
        </p:nvSpPr>
        <p:spPr>
          <a:xfrm>
            <a:off x="469900" y="4946646"/>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144928" y="512498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38024" y="1086819"/>
            <a:ext cx="1871839" cy="1871839"/>
          </a:xfrm>
          <a:prstGeom prst="rect">
            <a:avLst/>
          </a:prstGeom>
        </p:spPr>
      </p:pic>
      <p:sp>
        <p:nvSpPr>
          <p:cNvPr id="11" name="Content Placeholder 2"/>
          <p:cNvSpPr txBox="1">
            <a:spLocks/>
          </p:cNvSpPr>
          <p:nvPr/>
        </p:nvSpPr>
        <p:spPr>
          <a:xfrm>
            <a:off x="467704" y="1400227"/>
            <a:ext cx="6689841" cy="948835"/>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i="1" dirty="0"/>
              <a:t>…what changes would you make to TXIN?</a:t>
            </a:r>
          </a:p>
        </p:txBody>
      </p:sp>
      <p:sp>
        <p:nvSpPr>
          <p:cNvPr id="12" name="Content Placeholder 2"/>
          <p:cNvSpPr txBox="1">
            <a:spLocks/>
          </p:cNvSpPr>
          <p:nvPr/>
        </p:nvSpPr>
        <p:spPr>
          <a:xfrm>
            <a:off x="3988926" y="3276362"/>
            <a:ext cx="5517932" cy="1655164"/>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Formula/prescription issues</a:t>
            </a:r>
          </a:p>
          <a:p>
            <a:r>
              <a:rPr lang="en-US" dirty="0"/>
              <a:t>Prior pregnancy reporting</a:t>
            </a:r>
          </a:p>
          <a:p>
            <a:r>
              <a:rPr lang="en-US" dirty="0"/>
              <a:t>Appointment system</a:t>
            </a:r>
          </a:p>
        </p:txBody>
      </p:sp>
      <p:pic>
        <p:nvPicPr>
          <p:cNvPr id="4" name="Sure there could be things better.mp3">
            <a:hlinkClick r:id="" action="ppaction://media"/>
            <a:extLst>
              <a:ext uri="{FF2B5EF4-FFF2-40B4-BE49-F238E27FC236}">
                <a16:creationId xmlns:a16="http://schemas.microsoft.com/office/drawing/2014/main" id="{D09FF822-858B-DA4B-B785-05D2E4287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5306" y="5863685"/>
            <a:ext cx="812800" cy="812800"/>
          </a:xfrm>
          <a:prstGeom prst="rect">
            <a:avLst/>
          </a:prstGeom>
        </p:spPr>
      </p:pic>
    </p:spTree>
    <p:extLst>
      <p:ext uri="{BB962C8B-B14F-4D97-AF65-F5344CB8AC3E}">
        <p14:creationId xmlns:p14="http://schemas.microsoft.com/office/powerpoint/2010/main" val="407528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Item Not Scanning</a:t>
            </a:r>
            <a:endParaRPr lang="en-US" dirty="0"/>
          </a:p>
        </p:txBody>
      </p:sp>
      <p:sp>
        <p:nvSpPr>
          <p:cNvPr id="3" name="Content Placeholder 2"/>
          <p:cNvSpPr>
            <a:spLocks noGrp="1"/>
          </p:cNvSpPr>
          <p:nvPr>
            <p:ph idx="1"/>
          </p:nvPr>
        </p:nvSpPr>
        <p:spPr>
          <a:xfrm>
            <a:off x="457199" y="1513597"/>
            <a:ext cx="5353126" cy="2982203"/>
          </a:xfrm>
        </p:spPr>
        <p:txBody>
          <a:bodyPr>
            <a:normAutofit/>
          </a:bodyPr>
          <a:lstStyle/>
          <a:p>
            <a:r>
              <a:rPr lang="en-US" dirty="0"/>
              <a:t>A few would use the form now that they know about it</a:t>
            </a:r>
          </a:p>
          <a:p>
            <a:r>
              <a:rPr lang="en-US" dirty="0"/>
              <a:t>A few would not bother – form seems long &amp; they would just not buy the item</a:t>
            </a:r>
          </a:p>
          <a:p>
            <a:r>
              <a:rPr lang="en-US" dirty="0"/>
              <a:t>Fine with uploading pics but user may not know they need pics</a:t>
            </a:r>
          </a:p>
          <a:p>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434752" y="1411714"/>
            <a:ext cx="2099172" cy="4546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FE32F3D-A49F-44AB-BDEB-E4681811035C}"/>
              </a:ext>
            </a:extLst>
          </p:cNvPr>
          <p:cNvSpPr txBox="1"/>
          <p:nvPr/>
        </p:nvSpPr>
        <p:spPr>
          <a:xfrm>
            <a:off x="359484" y="42757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F50E742-84D6-4737-A6CC-7128FA90F634}"/>
              </a:ext>
            </a:extLst>
          </p:cNvPr>
          <p:cNvSpPr txBox="1"/>
          <p:nvPr/>
        </p:nvSpPr>
        <p:spPr>
          <a:xfrm rot="10800000">
            <a:off x="5884225" y="5535295"/>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42085" y="4593545"/>
            <a:ext cx="5120565" cy="1969770"/>
          </a:xfrm>
          <a:prstGeom prst="rect">
            <a:avLst/>
          </a:prstGeom>
          <a:noFill/>
        </p:spPr>
        <p:txBody>
          <a:bodyPr wrap="square" rtlCol="0">
            <a:spAutoFit/>
          </a:bodyPr>
          <a:lstStyle/>
          <a:p>
            <a:r>
              <a:rPr lang="en-US" i="1" dirty="0"/>
              <a:t>It’s good, but I don’t know if everybody would be able – I guess you’d have to take a picture of it before you leave. I don’t think everybody would know to take a picture before they go because if they can't afford it, then they’re going to put it back. </a:t>
            </a:r>
          </a:p>
          <a:p>
            <a:pPr algn="r"/>
            <a:r>
              <a:rPr lang="en-US" sz="1400" b="1" dirty="0">
                <a:solidFill>
                  <a:schemeClr val="accent1"/>
                </a:solidFill>
              </a:rPr>
              <a:t>—English-Speaking Interviewee</a:t>
            </a:r>
          </a:p>
        </p:txBody>
      </p:sp>
      <p:pic>
        <p:nvPicPr>
          <p:cNvPr id="4" name="It's good but I don't know if everybody would be able.mp3">
            <a:hlinkClick r:id="" action="ppaction://media"/>
            <a:extLst>
              <a:ext uri="{FF2B5EF4-FFF2-40B4-BE49-F238E27FC236}">
                <a16:creationId xmlns:a16="http://schemas.microsoft.com/office/drawing/2014/main" id="{51BD25DE-931E-1042-96A9-5F13B279A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970" y="4124669"/>
            <a:ext cx="812800" cy="812800"/>
          </a:xfrm>
          <a:prstGeom prst="rect">
            <a:avLst/>
          </a:prstGeom>
        </p:spPr>
      </p:pic>
    </p:spTree>
    <p:extLst>
      <p:ext uri="{BB962C8B-B14F-4D97-AF65-F5344CB8AC3E}">
        <p14:creationId xmlns:p14="http://schemas.microsoft.com/office/powerpoint/2010/main" val="32580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WIC Card Lost or Stolen</a:t>
            </a:r>
            <a:endParaRPr lang="en-US" dirty="0"/>
          </a:p>
        </p:txBody>
      </p:sp>
      <p:sp>
        <p:nvSpPr>
          <p:cNvPr id="3" name="Content Placeholder 2"/>
          <p:cNvSpPr>
            <a:spLocks noGrp="1"/>
          </p:cNvSpPr>
          <p:nvPr>
            <p:ph idx="1"/>
          </p:nvPr>
        </p:nvSpPr>
        <p:spPr>
          <a:xfrm>
            <a:off x="457199" y="1513597"/>
            <a:ext cx="5353126" cy="1763003"/>
          </a:xfrm>
        </p:spPr>
        <p:txBody>
          <a:bodyPr>
            <a:normAutofit/>
          </a:bodyPr>
          <a:lstStyle/>
          <a:p>
            <a:r>
              <a:rPr lang="en-US" dirty="0"/>
              <a:t>Form looks quick – no suggestions for improvement </a:t>
            </a:r>
          </a:p>
          <a:p>
            <a:r>
              <a:rPr lang="en-US" dirty="0"/>
              <a:t>Most like the idea of reporting a card lost on the app vs. calling</a:t>
            </a:r>
          </a:p>
          <a:p>
            <a:pPr marL="0" indent="0">
              <a:buNone/>
            </a:pPr>
            <a:endParaRPr lang="en-US" dirty="0"/>
          </a:p>
          <a:p>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434752" y="1411714"/>
            <a:ext cx="2099172" cy="4546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FE32F3D-A49F-44AB-BDEB-E4681811035C}"/>
              </a:ext>
            </a:extLst>
          </p:cNvPr>
          <p:cNvSpPr txBox="1"/>
          <p:nvPr/>
        </p:nvSpPr>
        <p:spPr>
          <a:xfrm>
            <a:off x="359484" y="32280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F50E742-84D6-4737-A6CC-7128FA90F634}"/>
              </a:ext>
            </a:extLst>
          </p:cNvPr>
          <p:cNvSpPr txBox="1"/>
          <p:nvPr/>
        </p:nvSpPr>
        <p:spPr>
          <a:xfrm rot="10800000">
            <a:off x="5497398" y="532574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11" name="TextBox 10"/>
          <p:cNvSpPr txBox="1"/>
          <p:nvPr/>
        </p:nvSpPr>
        <p:spPr>
          <a:xfrm>
            <a:off x="842086" y="3545795"/>
            <a:ext cx="4739564" cy="2800767"/>
          </a:xfrm>
          <a:prstGeom prst="rect">
            <a:avLst/>
          </a:prstGeom>
          <a:noFill/>
        </p:spPr>
        <p:txBody>
          <a:bodyPr wrap="square" rtlCol="0">
            <a:spAutoFit/>
          </a:bodyPr>
          <a:lstStyle/>
          <a:p>
            <a:r>
              <a:rPr lang="en-US" i="1" dirty="0"/>
              <a:t>Exactly what I thought it was going to be. Just my name, first and last name, date of birth. They’ll log the card. Yes. It says we can’t contact you by phone, you can be contacted by email. Unfortunately, if I had a time in life I didn’t have time to keep my phone on, I can still talk to them through email and still get food for my child. </a:t>
            </a:r>
          </a:p>
          <a:p>
            <a:pPr algn="r"/>
            <a:r>
              <a:rPr lang="en-US" sz="1400" b="1" dirty="0">
                <a:solidFill>
                  <a:schemeClr val="accent1"/>
                </a:solidFill>
              </a:rPr>
              <a:t>—English-Speaking Interviewee</a:t>
            </a:r>
          </a:p>
        </p:txBody>
      </p:sp>
    </p:spTree>
    <p:extLst>
      <p:ext uri="{BB962C8B-B14F-4D97-AF65-F5344CB8AC3E}">
        <p14:creationId xmlns:p14="http://schemas.microsoft.com/office/powerpoint/2010/main" val="39863819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Design Preferences </a:t>
            </a:r>
            <a:endParaRPr lang="en-US" dirty="0"/>
          </a:p>
        </p:txBody>
      </p:sp>
      <p:sp>
        <p:nvSpPr>
          <p:cNvPr id="3" name="Content Placeholder 2"/>
          <p:cNvSpPr>
            <a:spLocks noGrp="1"/>
          </p:cNvSpPr>
          <p:nvPr>
            <p:ph idx="1"/>
          </p:nvPr>
        </p:nvSpPr>
        <p:spPr>
          <a:xfrm>
            <a:off x="457199" y="1513597"/>
            <a:ext cx="5616180" cy="1458203"/>
          </a:xfrm>
        </p:spPr>
        <p:txBody>
          <a:bodyPr>
            <a:normAutofit/>
          </a:bodyPr>
          <a:lstStyle/>
          <a:p>
            <a:r>
              <a:rPr lang="en-US" dirty="0"/>
              <a:t>Several liked the look &amp; feel, colors</a:t>
            </a:r>
          </a:p>
          <a:p>
            <a:r>
              <a:rPr lang="en-US" dirty="0"/>
              <a:t>A few called it “basic”, “dated”, said the colors are “childish”</a:t>
            </a:r>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219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27136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47273" y="5375619"/>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031445"/>
            <a:ext cx="4739564" cy="1415772"/>
          </a:xfrm>
          <a:prstGeom prst="rect">
            <a:avLst/>
          </a:prstGeom>
          <a:noFill/>
        </p:spPr>
        <p:txBody>
          <a:bodyPr wrap="square" rtlCol="0">
            <a:spAutoFit/>
          </a:bodyPr>
          <a:lstStyle/>
          <a:p>
            <a:r>
              <a:rPr lang="en-US" i="1" dirty="0"/>
              <a:t>I think it’s good. I think it’s fitting. I like the colorful on the homepage like the green shopping bag and all the colorful things, and I think it’s good.</a:t>
            </a:r>
          </a:p>
          <a:p>
            <a:pPr algn="r"/>
            <a:r>
              <a:rPr lang="en-US" sz="1400" b="1" dirty="0">
                <a:solidFill>
                  <a:schemeClr val="accent1"/>
                </a:solidFill>
              </a:rPr>
              <a:t>—–English-Speaking Interviewee</a:t>
            </a:r>
          </a:p>
        </p:txBody>
      </p:sp>
      <p:sp>
        <p:nvSpPr>
          <p:cNvPr id="9" name="TextBox 8"/>
          <p:cNvSpPr txBox="1"/>
          <p:nvPr/>
        </p:nvSpPr>
        <p:spPr>
          <a:xfrm>
            <a:off x="842086" y="4698145"/>
            <a:ext cx="4739564" cy="1692771"/>
          </a:xfrm>
          <a:prstGeom prst="rect">
            <a:avLst/>
          </a:prstGeom>
          <a:noFill/>
        </p:spPr>
        <p:txBody>
          <a:bodyPr wrap="square" rtlCol="0">
            <a:spAutoFit/>
          </a:bodyPr>
          <a:lstStyle/>
          <a:p>
            <a:r>
              <a:rPr lang="en-US" i="1" dirty="0"/>
              <a:t>A combination of 2 or 3 colors at the most. There are too many colors there. It looks very childish. Honestly, the kids are not the ones using the app. I would like it if it would be designed for me.</a:t>
            </a:r>
          </a:p>
          <a:p>
            <a:pPr algn="r"/>
            <a:r>
              <a:rPr lang="en-US" sz="1400" b="1" dirty="0">
                <a:solidFill>
                  <a:schemeClr val="accent1"/>
                </a:solidFill>
              </a:rPr>
              <a:t>—Spanish-Speaking Interviewee</a:t>
            </a:r>
          </a:p>
        </p:txBody>
      </p:sp>
      <p:pic>
        <p:nvPicPr>
          <p:cNvPr id="4" name="I think it's good.mp3">
            <a:hlinkClick r:id="" action="ppaction://media"/>
            <a:extLst>
              <a:ext uri="{FF2B5EF4-FFF2-40B4-BE49-F238E27FC236}">
                <a16:creationId xmlns:a16="http://schemas.microsoft.com/office/drawing/2014/main" id="{ED4C8DA0-32FC-CD41-99B5-7E7F3AC8B6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50874" y="3222189"/>
            <a:ext cx="616026" cy="616026"/>
          </a:xfrm>
          <a:prstGeom prst="rect">
            <a:avLst/>
          </a:prstGeom>
        </p:spPr>
      </p:pic>
      <p:pic>
        <p:nvPicPr>
          <p:cNvPr id="10" name="A combination of 2 or 3 colors.mp3">
            <a:hlinkClick r:id="" action="ppaction://media"/>
            <a:extLst>
              <a:ext uri="{FF2B5EF4-FFF2-40B4-BE49-F238E27FC236}">
                <a16:creationId xmlns:a16="http://schemas.microsoft.com/office/drawing/2014/main" id="{327C00C1-170D-6347-BC1B-A77A30D6DA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531774" y="4505018"/>
            <a:ext cx="652265" cy="652265"/>
          </a:xfrm>
          <a:prstGeom prst="rect">
            <a:avLst/>
          </a:prstGeom>
        </p:spPr>
      </p:pic>
    </p:spTree>
    <p:extLst>
      <p:ext uri="{BB962C8B-B14F-4D97-AF65-F5344CB8AC3E}">
        <p14:creationId xmlns:p14="http://schemas.microsoft.com/office/powerpoint/2010/main" val="12495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10"/>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Layout Preferences </a:t>
            </a:r>
            <a:endParaRPr lang="en-US" dirty="0"/>
          </a:p>
        </p:txBody>
      </p:sp>
      <p:sp>
        <p:nvSpPr>
          <p:cNvPr id="3" name="Content Placeholder 2"/>
          <p:cNvSpPr>
            <a:spLocks noGrp="1"/>
          </p:cNvSpPr>
          <p:nvPr>
            <p:ph idx="1"/>
          </p:nvPr>
        </p:nvSpPr>
        <p:spPr>
          <a:xfrm>
            <a:off x="3238499" y="1513597"/>
            <a:ext cx="5391227" cy="1458203"/>
          </a:xfrm>
        </p:spPr>
        <p:txBody>
          <a:bodyPr>
            <a:normAutofit/>
          </a:bodyPr>
          <a:lstStyle/>
          <a:p>
            <a:r>
              <a:rPr lang="en-US" dirty="0"/>
              <a:t>Like the “big button” layout</a:t>
            </a:r>
          </a:p>
          <a:p>
            <a:r>
              <a:rPr lang="en-US" dirty="0"/>
              <a:t>Give the barcode scanner it’s own home screen button</a:t>
            </a:r>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8873" y="1577251"/>
            <a:ext cx="2160072" cy="419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102684" y="307560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8273848" y="515429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3585286" y="3393395"/>
            <a:ext cx="4739564" cy="2800767"/>
          </a:xfrm>
          <a:prstGeom prst="rect">
            <a:avLst/>
          </a:prstGeom>
          <a:noFill/>
        </p:spPr>
        <p:txBody>
          <a:bodyPr wrap="square" rtlCol="0">
            <a:spAutoFit/>
          </a:bodyPr>
          <a:lstStyle/>
          <a:p>
            <a:r>
              <a:rPr lang="en-US" i="1" dirty="0"/>
              <a:t>I actually kind of like it with the big buttons like that. Like I said, the one thing I would change is that little barcode scanner. Maybe add that to those buttons instead of having it like in the corner because the barcode doesn’t stand out with everything else. It’s not really color-coded. It’s not a big colorful button like everything else is.</a:t>
            </a:r>
          </a:p>
          <a:p>
            <a:pPr algn="r"/>
            <a:r>
              <a:rPr lang="en-US" sz="1400" b="1" dirty="0">
                <a:solidFill>
                  <a:schemeClr val="accent1"/>
                </a:solidFill>
              </a:rPr>
              <a:t>—–English-Speaking Interviewee</a:t>
            </a:r>
          </a:p>
        </p:txBody>
      </p:sp>
      <p:pic>
        <p:nvPicPr>
          <p:cNvPr id="4" name="I actually kind of like it.mp3">
            <a:hlinkClick r:id="" action="ppaction://media"/>
            <a:extLst>
              <a:ext uri="{FF2B5EF4-FFF2-40B4-BE49-F238E27FC236}">
                <a16:creationId xmlns:a16="http://schemas.microsoft.com/office/drawing/2014/main" id="{7304DABB-6322-2F4A-9C10-8B83165D3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726" y="2797809"/>
            <a:ext cx="812800" cy="812800"/>
          </a:xfrm>
          <a:prstGeom prst="rect">
            <a:avLst/>
          </a:prstGeom>
        </p:spPr>
      </p:pic>
    </p:spTree>
    <p:extLst>
      <p:ext uri="{BB962C8B-B14F-4D97-AF65-F5344CB8AC3E}">
        <p14:creationId xmlns:p14="http://schemas.microsoft.com/office/powerpoint/2010/main" val="38253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App Tutorial</a:t>
            </a:r>
            <a:endParaRPr lang="en-US" dirty="0"/>
          </a:p>
        </p:txBody>
      </p:sp>
      <p:sp>
        <p:nvSpPr>
          <p:cNvPr id="3" name="Content Placeholder 2"/>
          <p:cNvSpPr>
            <a:spLocks noGrp="1"/>
          </p:cNvSpPr>
          <p:nvPr>
            <p:ph idx="1"/>
          </p:nvPr>
        </p:nvSpPr>
        <p:spPr>
          <a:xfrm>
            <a:off x="457200" y="1513597"/>
            <a:ext cx="8039100" cy="1248653"/>
          </a:xfrm>
        </p:spPr>
        <p:txBody>
          <a:bodyPr>
            <a:normAutofit/>
          </a:bodyPr>
          <a:lstStyle/>
          <a:p>
            <a:r>
              <a:rPr lang="en-US" dirty="0"/>
              <a:t>Many had not been aware of all major features</a:t>
            </a:r>
          </a:p>
          <a:p>
            <a:r>
              <a:rPr lang="en-US" dirty="0"/>
              <a:t>Many requested in-app tutorial and/or video tour</a:t>
            </a:r>
          </a:p>
          <a:p>
            <a:pPr marL="0" indent="0">
              <a:buNone/>
            </a:pPr>
            <a:endParaRPr lang="en-US" dirty="0"/>
          </a:p>
        </p:txBody>
      </p:sp>
      <p:grpSp>
        <p:nvGrpSpPr>
          <p:cNvPr id="6" name="Group 5"/>
          <p:cNvGrpSpPr/>
          <p:nvPr/>
        </p:nvGrpSpPr>
        <p:grpSpPr>
          <a:xfrm>
            <a:off x="6477000" y="4173241"/>
            <a:ext cx="2259548" cy="2259548"/>
            <a:chOff x="6403673" y="2366351"/>
            <a:chExt cx="2118360" cy="2118360"/>
          </a:xfrm>
        </p:grpSpPr>
        <p:pic>
          <p:nvPicPr>
            <p:cNvPr id="5" name="Picture 2" descr="Image result for cell phone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3673" y="2366351"/>
              <a:ext cx="2118360" cy="2118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94076" y="2793080"/>
              <a:ext cx="631860" cy="631860"/>
            </a:xfrm>
            <a:prstGeom prst="rect">
              <a:avLst/>
            </a:prstGeom>
          </p:spPr>
        </p:pic>
      </p:grpSp>
      <p:sp>
        <p:nvSpPr>
          <p:cNvPr id="7" name="Content Placeholder 2"/>
          <p:cNvSpPr txBox="1">
            <a:spLocks/>
          </p:cNvSpPr>
          <p:nvPr/>
        </p:nvSpPr>
        <p:spPr>
          <a:xfrm>
            <a:off x="457199" y="2636333"/>
            <a:ext cx="6437515" cy="3974018"/>
          </a:xfrm>
          <a:prstGeom prst="rect">
            <a:avLst/>
          </a:prstGeom>
        </p:spPr>
        <p:txBody>
          <a:bodyPr vert="horz" lIns="91440" tIns="45720" rIns="91440" bIns="45720" rtlCol="0">
            <a:normAutofit/>
          </a:bodyPr>
          <a:lstStyle>
            <a:lvl1pPr marL="182880" indent="-182880" algn="l" defTabSz="914400" rtl="0" eaLnBrk="1" latinLnBrk="0" hangingPunct="1">
              <a:spcBef>
                <a:spcPts val="600"/>
              </a:spcBef>
              <a:spcAft>
                <a:spcPts val="300"/>
              </a:spcAft>
              <a:buClr>
                <a:srgbClr val="5292AE"/>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600"/>
              </a:spcBef>
              <a:spcAft>
                <a:spcPts val="300"/>
              </a:spcAft>
              <a:buClr>
                <a:srgbClr val="5292AE"/>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600"/>
              </a:spcBef>
              <a:spcAft>
                <a:spcPts val="300"/>
              </a:spcAft>
              <a:buClr>
                <a:srgbClr val="5292AE"/>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600"/>
              </a:spcBef>
              <a:spcAft>
                <a:spcPts val="300"/>
              </a:spcAft>
              <a:buClr>
                <a:srgbClr val="5292AE"/>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600"/>
              </a:spcBef>
              <a:spcAft>
                <a:spcPts val="300"/>
              </a:spcAft>
              <a:buClr>
                <a:srgbClr val="5292AE"/>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None/>
            </a:pPr>
            <a:r>
              <a:rPr lang="en-US" u="sng" dirty="0"/>
              <a:t>Suggestions:</a:t>
            </a:r>
          </a:p>
          <a:p>
            <a:pPr lvl="0"/>
            <a:r>
              <a:rPr lang="en-US" dirty="0"/>
              <a:t>Pop-up in app when something is added</a:t>
            </a:r>
          </a:p>
          <a:p>
            <a:pPr lvl="0"/>
            <a:r>
              <a:rPr lang="en-US" dirty="0"/>
              <a:t>Push notifications spotlighting features</a:t>
            </a:r>
          </a:p>
          <a:p>
            <a:pPr lvl="0"/>
            <a:r>
              <a:rPr lang="en-US" dirty="0"/>
              <a:t>Texts with helpful tips about using app</a:t>
            </a:r>
          </a:p>
          <a:p>
            <a:pPr lvl="0"/>
            <a:r>
              <a:rPr lang="en-US" dirty="0"/>
              <a:t>Have WIC staff walk users through app when they first download it</a:t>
            </a:r>
          </a:p>
        </p:txBody>
      </p:sp>
    </p:spTree>
    <p:extLst>
      <p:ext uri="{BB962C8B-B14F-4D97-AF65-F5344CB8AC3E}">
        <p14:creationId xmlns:p14="http://schemas.microsoft.com/office/powerpoint/2010/main" val="5977448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16656" y="1861259"/>
            <a:ext cx="6946433" cy="421043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300"/>
              </a:spcAft>
              <a:buClr>
                <a:srgbClr val="5292AE"/>
              </a:buClr>
              <a:buSzPct val="85000"/>
              <a:buFont typeface="Arial" pitchFamily="34" charset="0"/>
              <a:buNone/>
              <a:defRPr sz="2800" kern="1200" baseline="0">
                <a:solidFill>
                  <a:srgbClr val="474436"/>
                </a:solidFill>
                <a:latin typeface="Century Gothic bold" panose="020B0702020202020204" pitchFamily="34" charset="0"/>
                <a:ea typeface="+mn-ea"/>
                <a:cs typeface="Helvetica"/>
              </a:defRPr>
            </a:lvl1pPr>
            <a:lvl2pPr marL="457200" indent="0" algn="l" defTabSz="914400" rtl="0" eaLnBrk="1" latinLnBrk="0" hangingPunct="1">
              <a:spcBef>
                <a:spcPts val="600"/>
              </a:spcBef>
              <a:spcAft>
                <a:spcPts val="300"/>
              </a:spcAft>
              <a:buClr>
                <a:srgbClr val="5292AE"/>
              </a:buClr>
              <a:buSzPct val="85000"/>
              <a:buFont typeface="Arial" pitchFamily="34" charset="0"/>
              <a:buNone/>
              <a:defRPr sz="2000" kern="1200">
                <a:solidFill>
                  <a:schemeClr val="bg1"/>
                </a:solidFill>
                <a:latin typeface="+mn-lt"/>
                <a:ea typeface="+mn-ea"/>
                <a:cs typeface="+mn-cs"/>
              </a:defRPr>
            </a:lvl2pPr>
            <a:lvl3pPr marL="914400" indent="0" algn="l" defTabSz="914400" rtl="0" eaLnBrk="1" latinLnBrk="0" hangingPunct="1">
              <a:spcBef>
                <a:spcPts val="600"/>
              </a:spcBef>
              <a:spcAft>
                <a:spcPts val="300"/>
              </a:spcAft>
              <a:buClr>
                <a:srgbClr val="5292AE"/>
              </a:buClr>
              <a:buSzPct val="90000"/>
              <a:buFont typeface="Arial" pitchFamily="34" charset="0"/>
              <a:buNone/>
              <a:defRPr sz="1800" kern="1200">
                <a:solidFill>
                  <a:schemeClr val="bg1"/>
                </a:solidFill>
                <a:latin typeface="+mn-lt"/>
                <a:ea typeface="+mn-ea"/>
                <a:cs typeface="+mn-cs"/>
              </a:defRPr>
            </a:lvl3pPr>
            <a:lvl4pPr marL="1371600" indent="0" algn="l" defTabSz="914400" rtl="0" eaLnBrk="1" latinLnBrk="0" hangingPunct="1">
              <a:spcBef>
                <a:spcPts val="600"/>
              </a:spcBef>
              <a:spcAft>
                <a:spcPts val="300"/>
              </a:spcAft>
              <a:buClr>
                <a:srgbClr val="5292AE"/>
              </a:buClr>
              <a:buFont typeface="Arial" pitchFamily="34" charset="0"/>
              <a:buNone/>
              <a:defRPr sz="1600" kern="1200">
                <a:solidFill>
                  <a:schemeClr val="bg1"/>
                </a:solidFill>
                <a:latin typeface="+mn-lt"/>
                <a:ea typeface="+mn-ea"/>
                <a:cs typeface="+mn-cs"/>
              </a:defRPr>
            </a:lvl4pPr>
            <a:lvl5pPr marL="1828800" indent="0" algn="l" defTabSz="914400" rtl="0" eaLnBrk="1" latinLnBrk="0" hangingPunct="1">
              <a:spcBef>
                <a:spcPts val="600"/>
              </a:spcBef>
              <a:spcAft>
                <a:spcPts val="300"/>
              </a:spcAft>
              <a:buClr>
                <a:srgbClr val="5292AE"/>
              </a:buClr>
              <a:buSzPct val="100000"/>
              <a:buFont typeface="Arial" pitchFamily="34" charset="0"/>
              <a:buNone/>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a:solidFill>
                  <a:schemeClr val="tx1"/>
                </a:solidFill>
              </a:rPr>
              <a:t>How some apps you’ll go on there, and it’ll have, “Here’s a beginner’s tutorial,” and then I’ll go through the steps like, “Here is where you’ll find a shopping guide. Here is where you can scan,” and then just basically a walkthrough tutorial and then keep it to where you can always do it. </a:t>
            </a:r>
          </a:p>
          <a:p>
            <a:pPr algn="r"/>
            <a:r>
              <a:rPr lang="en-US" sz="2400" dirty="0">
                <a:solidFill>
                  <a:schemeClr val="tx1"/>
                </a:solidFill>
              </a:rPr>
              <a:t>– English-Speaking Interviewee</a:t>
            </a:r>
          </a:p>
        </p:txBody>
      </p:sp>
      <p:sp>
        <p:nvSpPr>
          <p:cNvPr id="13" name="Text Placeholder 12"/>
          <p:cNvSpPr>
            <a:spLocks noGrp="1"/>
          </p:cNvSpPr>
          <p:nvPr>
            <p:ph type="body" sz="quarter" idx="11"/>
          </p:nvPr>
        </p:nvSpPr>
        <p:spPr/>
        <p:txBody>
          <a:bodyPr/>
          <a:lstStyle/>
          <a:p>
            <a:r>
              <a:rPr lang="en-US" dirty="0"/>
              <a:t>“</a:t>
            </a:r>
          </a:p>
        </p:txBody>
      </p:sp>
      <p:sp>
        <p:nvSpPr>
          <p:cNvPr id="14" name="Text Placeholder 13"/>
          <p:cNvSpPr>
            <a:spLocks noGrp="1"/>
          </p:cNvSpPr>
          <p:nvPr>
            <p:ph type="body" sz="quarter" idx="12"/>
          </p:nvPr>
        </p:nvSpPr>
        <p:spPr>
          <a:xfrm>
            <a:off x="8163090" y="5201281"/>
            <a:ext cx="776190" cy="1315227"/>
          </a:xfrm>
        </p:spPr>
        <p:txBody>
          <a:bodyPr/>
          <a:lstStyle/>
          <a:p>
            <a:r>
              <a:rPr lang="en-US" dirty="0"/>
              <a:t>”</a:t>
            </a:r>
          </a:p>
        </p:txBody>
      </p:sp>
      <p:pic>
        <p:nvPicPr>
          <p:cNvPr id="2" name="how some apps you'll go on.mp3">
            <a:hlinkClick r:id="" action="ppaction://media"/>
            <a:extLst>
              <a:ext uri="{FF2B5EF4-FFF2-40B4-BE49-F238E27FC236}">
                <a16:creationId xmlns:a16="http://schemas.microsoft.com/office/drawing/2014/main" id="{65279DEE-39A6-E340-93E0-E817F54D5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438" y="4388481"/>
            <a:ext cx="812800" cy="812800"/>
          </a:xfrm>
          <a:prstGeom prst="rect">
            <a:avLst/>
          </a:prstGeom>
        </p:spPr>
      </p:pic>
    </p:spTree>
    <p:extLst>
      <p:ext uri="{BB962C8B-B14F-4D97-AF65-F5344CB8AC3E}">
        <p14:creationId xmlns:p14="http://schemas.microsoft.com/office/powerpoint/2010/main" val="297553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Portal Home Screen</a:t>
            </a:r>
            <a:endParaRPr lang="en-US" dirty="0"/>
          </a:p>
        </p:txBody>
      </p:sp>
      <p:sp>
        <p:nvSpPr>
          <p:cNvPr id="3" name="Content Placeholder 2"/>
          <p:cNvSpPr>
            <a:spLocks noGrp="1"/>
          </p:cNvSpPr>
          <p:nvPr>
            <p:ph idx="1"/>
          </p:nvPr>
        </p:nvSpPr>
        <p:spPr>
          <a:xfrm>
            <a:off x="457199" y="1513597"/>
            <a:ext cx="5616180" cy="1915403"/>
          </a:xfrm>
        </p:spPr>
        <p:txBody>
          <a:bodyPr>
            <a:normAutofit/>
          </a:bodyPr>
          <a:lstStyle/>
          <a:p>
            <a:r>
              <a:rPr lang="en-US" dirty="0"/>
              <a:t>Seems “simple”, “convenient”</a:t>
            </a:r>
          </a:p>
          <a:p>
            <a:r>
              <a:rPr lang="en-US" dirty="0"/>
              <a:t>A few said they liked the look and feel more than the current WIC app, seems more “modern” </a:t>
            </a:r>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10154"/>
          <a:stretch/>
        </p:blipFill>
        <p:spPr bwMode="auto">
          <a:xfrm>
            <a:off x="6434303" y="1062900"/>
            <a:ext cx="2081047" cy="5280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5137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14023" y="505904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831545"/>
            <a:ext cx="4739564" cy="2246769"/>
          </a:xfrm>
          <a:prstGeom prst="rect">
            <a:avLst/>
          </a:prstGeom>
          <a:noFill/>
        </p:spPr>
        <p:txBody>
          <a:bodyPr wrap="square" rtlCol="0">
            <a:spAutoFit/>
          </a:bodyPr>
          <a:lstStyle/>
          <a:p>
            <a:r>
              <a:rPr lang="en-US" i="1" dirty="0"/>
              <a:t>That looks a lot better than the current app. It just looks more up-to-date. The flags that you have, documents to sign right away. Yes, that looks a whole lot better. It looks more like a total WIC app versus a shopping app like the other one just looks a shopping app to me.</a:t>
            </a:r>
          </a:p>
          <a:p>
            <a:pPr algn="r"/>
            <a:r>
              <a:rPr lang="en-US" sz="1400" b="1" dirty="0">
                <a:solidFill>
                  <a:schemeClr val="accent1"/>
                </a:solidFill>
              </a:rPr>
              <a:t>—–English-Speaking Interviewee</a:t>
            </a:r>
          </a:p>
        </p:txBody>
      </p:sp>
      <p:pic>
        <p:nvPicPr>
          <p:cNvPr id="4" name="that looks a lot better.mp3">
            <a:hlinkClick r:id="" action="ppaction://media"/>
            <a:extLst>
              <a:ext uri="{FF2B5EF4-FFF2-40B4-BE49-F238E27FC236}">
                <a16:creationId xmlns:a16="http://schemas.microsoft.com/office/drawing/2014/main" id="{0A304DAA-A9A8-B54E-893F-FF46FE4F3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357" y="5848937"/>
            <a:ext cx="812800" cy="812800"/>
          </a:xfrm>
          <a:prstGeom prst="rect">
            <a:avLst/>
          </a:prstGeom>
        </p:spPr>
      </p:pic>
    </p:spTree>
    <p:extLst>
      <p:ext uri="{BB962C8B-B14F-4D97-AF65-F5344CB8AC3E}">
        <p14:creationId xmlns:p14="http://schemas.microsoft.com/office/powerpoint/2010/main" val="30261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Portal Home Screen</a:t>
            </a:r>
            <a:endParaRPr lang="en-US" dirty="0"/>
          </a:p>
        </p:txBody>
      </p:sp>
      <p:sp>
        <p:nvSpPr>
          <p:cNvPr id="3" name="Content Placeholder 2"/>
          <p:cNvSpPr>
            <a:spLocks noGrp="1"/>
          </p:cNvSpPr>
          <p:nvPr>
            <p:ph idx="1"/>
          </p:nvPr>
        </p:nvSpPr>
        <p:spPr>
          <a:xfrm>
            <a:off x="457199" y="1513597"/>
            <a:ext cx="5616180" cy="2000153"/>
          </a:xfrm>
        </p:spPr>
        <p:txBody>
          <a:bodyPr>
            <a:normAutofit/>
          </a:bodyPr>
          <a:lstStyle/>
          <a:p>
            <a:r>
              <a:rPr lang="en-US" dirty="0"/>
              <a:t>Looks familiar, like other apps</a:t>
            </a:r>
          </a:p>
          <a:p>
            <a:r>
              <a:rPr lang="en-US" dirty="0"/>
              <a:t>Several like “appointments” up top</a:t>
            </a:r>
          </a:p>
          <a:p>
            <a:r>
              <a:rPr lang="en-US" dirty="0"/>
              <a:t>“Members” &amp; “Family” could go in side menu, not needed every day</a:t>
            </a:r>
          </a:p>
          <a:p>
            <a:endParaRPr lang="en-US" dirty="0"/>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10154"/>
          <a:stretch/>
        </p:blipFill>
        <p:spPr bwMode="auto">
          <a:xfrm>
            <a:off x="6434303" y="1062900"/>
            <a:ext cx="2081047" cy="5280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513750"/>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514023" y="5059044"/>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831545"/>
            <a:ext cx="4739564" cy="2246769"/>
          </a:xfrm>
          <a:prstGeom prst="rect">
            <a:avLst/>
          </a:prstGeom>
          <a:noFill/>
        </p:spPr>
        <p:txBody>
          <a:bodyPr wrap="square" rtlCol="0">
            <a:spAutoFit/>
          </a:bodyPr>
          <a:lstStyle/>
          <a:p>
            <a:r>
              <a:rPr lang="en-US" i="1" dirty="0"/>
              <a:t>Yes, it’s very well-organized. It’s what you’re usually being asked for, all this information, your family members, the income. It looks like they’re similar to any other, the residency, your address. I would use it. I would have it on my phone.</a:t>
            </a:r>
          </a:p>
          <a:p>
            <a:pPr algn="r"/>
            <a:r>
              <a:rPr lang="en-US" sz="1400" b="1" dirty="0">
                <a:solidFill>
                  <a:schemeClr val="accent1"/>
                </a:solidFill>
              </a:rPr>
              <a:t>—Spanish-Speaking Interviewee</a:t>
            </a:r>
          </a:p>
        </p:txBody>
      </p:sp>
      <p:pic>
        <p:nvPicPr>
          <p:cNvPr id="4" name="Yes it's very well-organized.mp3">
            <a:hlinkClick r:id="" action="ppaction://media"/>
            <a:extLst>
              <a:ext uri="{FF2B5EF4-FFF2-40B4-BE49-F238E27FC236}">
                <a16:creationId xmlns:a16="http://schemas.microsoft.com/office/drawing/2014/main" id="{267A3C92-A1A1-9B49-ADD7-9F41BE29CC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0028" y="3978324"/>
            <a:ext cx="812800" cy="812800"/>
          </a:xfrm>
          <a:prstGeom prst="rect">
            <a:avLst/>
          </a:prstGeom>
        </p:spPr>
      </p:pic>
    </p:spTree>
    <p:extLst>
      <p:ext uri="{BB962C8B-B14F-4D97-AF65-F5344CB8AC3E}">
        <p14:creationId xmlns:p14="http://schemas.microsoft.com/office/powerpoint/2010/main" val="15203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Appointment Scheduling</a:t>
            </a:r>
            <a:endParaRPr lang="en-US" dirty="0"/>
          </a:p>
        </p:txBody>
      </p:sp>
      <p:sp>
        <p:nvSpPr>
          <p:cNvPr id="3" name="Content Placeholder 2"/>
          <p:cNvSpPr>
            <a:spLocks noGrp="1"/>
          </p:cNvSpPr>
          <p:nvPr>
            <p:ph idx="1"/>
          </p:nvPr>
        </p:nvSpPr>
        <p:spPr>
          <a:xfrm>
            <a:off x="457199" y="1513597"/>
            <a:ext cx="5770180" cy="2000153"/>
          </a:xfrm>
        </p:spPr>
        <p:txBody>
          <a:bodyPr>
            <a:normAutofit fontScale="92500" lnSpcReduction="10000"/>
          </a:bodyPr>
          <a:lstStyle/>
          <a:p>
            <a:r>
              <a:rPr lang="en-US" dirty="0"/>
              <a:t>Many said process is straightforward</a:t>
            </a:r>
          </a:p>
          <a:p>
            <a:r>
              <a:rPr lang="en-US" dirty="0"/>
              <a:t>Several want to know what to bring to each appointment (child, paperwork, classes)</a:t>
            </a:r>
          </a:p>
          <a:p>
            <a:r>
              <a:rPr lang="en-US" dirty="0"/>
              <a:t>Better than being on hold</a:t>
            </a:r>
          </a:p>
          <a:p>
            <a:endParaRPr lang="en-US" dirty="0"/>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385039" y="1465760"/>
            <a:ext cx="2256439" cy="4883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403388"/>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417709" y="4964448"/>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721183"/>
            <a:ext cx="4565486" cy="2246769"/>
          </a:xfrm>
          <a:prstGeom prst="rect">
            <a:avLst/>
          </a:prstGeom>
          <a:noFill/>
        </p:spPr>
        <p:txBody>
          <a:bodyPr wrap="square" rtlCol="0">
            <a:spAutoFit/>
          </a:bodyPr>
          <a:lstStyle/>
          <a:p>
            <a:r>
              <a:rPr lang="en-US" i="1" dirty="0"/>
              <a:t>I think scheduled appointment is very accurate and it’s really good. Then you might put on underneath or within the scheduled appointment, make sure that you take a class online or what are the requirements for that scheduled appointment.</a:t>
            </a:r>
            <a:endParaRPr lang="en-US" dirty="0"/>
          </a:p>
          <a:p>
            <a:pPr algn="r"/>
            <a:r>
              <a:rPr lang="en-US" sz="1400" b="1" dirty="0">
                <a:solidFill>
                  <a:schemeClr val="accent1"/>
                </a:solidFill>
              </a:rPr>
              <a:t>—English-Speaking Interviewee</a:t>
            </a:r>
          </a:p>
        </p:txBody>
      </p:sp>
      <p:pic>
        <p:nvPicPr>
          <p:cNvPr id="4" name="I think scheduled appointment.mp3">
            <a:hlinkClick r:id="" action="ppaction://media"/>
            <a:extLst>
              <a:ext uri="{FF2B5EF4-FFF2-40B4-BE49-F238E27FC236}">
                <a16:creationId xmlns:a16="http://schemas.microsoft.com/office/drawing/2014/main" id="{A404B35C-01E4-B14F-B2B5-AD46A9CFA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324" y="5676043"/>
            <a:ext cx="812800" cy="812800"/>
          </a:xfrm>
          <a:prstGeom prst="rect">
            <a:avLst/>
          </a:prstGeom>
        </p:spPr>
      </p:pic>
    </p:spTree>
    <p:extLst>
      <p:ext uri="{BB962C8B-B14F-4D97-AF65-F5344CB8AC3E}">
        <p14:creationId xmlns:p14="http://schemas.microsoft.com/office/powerpoint/2010/main" val="388936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6" y="426532"/>
            <a:ext cx="8229600" cy="990600"/>
          </a:xfrm>
        </p:spPr>
        <p:txBody>
          <a:bodyPr>
            <a:normAutofit/>
          </a:bodyPr>
          <a:lstStyle/>
          <a:p>
            <a:r>
              <a:rPr lang="en-US" b="1" dirty="0"/>
              <a:t>Choosing a Clinic</a:t>
            </a:r>
            <a:endParaRPr lang="en-US" dirty="0"/>
          </a:p>
        </p:txBody>
      </p:sp>
      <p:sp>
        <p:nvSpPr>
          <p:cNvPr id="3" name="Content Placeholder 2"/>
          <p:cNvSpPr>
            <a:spLocks noGrp="1"/>
          </p:cNvSpPr>
          <p:nvPr>
            <p:ph idx="1"/>
          </p:nvPr>
        </p:nvSpPr>
        <p:spPr>
          <a:xfrm>
            <a:off x="457199" y="1513597"/>
            <a:ext cx="5770180" cy="2000153"/>
          </a:xfrm>
        </p:spPr>
        <p:txBody>
          <a:bodyPr>
            <a:normAutofit/>
          </a:bodyPr>
          <a:lstStyle/>
          <a:p>
            <a:r>
              <a:rPr lang="en-US" dirty="0"/>
              <a:t>Expect app to find closet clinic automatically or type in ZIP</a:t>
            </a:r>
          </a:p>
          <a:p>
            <a:r>
              <a:rPr lang="en-US" dirty="0"/>
              <a:t>A few could not find their clinic by name on a dropdown list</a:t>
            </a:r>
          </a:p>
          <a:p>
            <a:endParaRPr lang="en-US" dirty="0"/>
          </a:p>
          <a:p>
            <a:endParaRPr lang="en-US"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385039" y="1465760"/>
            <a:ext cx="2256440" cy="4883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FE32F3D-A49F-44AB-BDEB-E4681811035C}"/>
              </a:ext>
            </a:extLst>
          </p:cNvPr>
          <p:cNvSpPr txBox="1"/>
          <p:nvPr/>
        </p:nvSpPr>
        <p:spPr>
          <a:xfrm>
            <a:off x="359484" y="3403388"/>
            <a:ext cx="541029" cy="1323439"/>
          </a:xfrm>
          <a:prstGeom prst="rect">
            <a:avLst/>
          </a:prstGeom>
          <a:noFill/>
        </p:spPr>
        <p:txBody>
          <a:bodyPr wrap="squar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F50E742-84D6-4737-A6CC-7128FA90F634}"/>
              </a:ext>
            </a:extLst>
          </p:cNvPr>
          <p:cNvSpPr txBox="1"/>
          <p:nvPr/>
        </p:nvSpPr>
        <p:spPr>
          <a:xfrm rot="10800000">
            <a:off x="5404520" y="4952977"/>
            <a:ext cx="526106" cy="1323439"/>
          </a:xfrm>
          <a:prstGeom prst="rect">
            <a:avLst/>
          </a:prstGeom>
          <a:noFill/>
        </p:spPr>
        <p:txBody>
          <a:bodyPr wrap="none" rtlCol="0">
            <a:spAutoFit/>
          </a:bodyPr>
          <a:lstStyle/>
          <a:p>
            <a:r>
              <a:rPr lang="en-US" sz="8000" dirty="0">
                <a:solidFill>
                  <a:schemeClr val="accent1"/>
                </a:solidFill>
                <a:latin typeface="Arial" panose="020B0604020202020204" pitchFamily="34" charset="0"/>
                <a:cs typeface="Arial" panose="020B0604020202020204" pitchFamily="34" charset="0"/>
              </a:rPr>
              <a:t>“</a:t>
            </a:r>
          </a:p>
        </p:txBody>
      </p:sp>
      <p:sp>
        <p:nvSpPr>
          <p:cNvPr id="8" name="TextBox 7"/>
          <p:cNvSpPr txBox="1"/>
          <p:nvPr/>
        </p:nvSpPr>
        <p:spPr>
          <a:xfrm>
            <a:off x="842086" y="3721183"/>
            <a:ext cx="4565486" cy="2246769"/>
          </a:xfrm>
          <a:prstGeom prst="rect">
            <a:avLst/>
          </a:prstGeom>
          <a:noFill/>
        </p:spPr>
        <p:txBody>
          <a:bodyPr wrap="square" rtlCol="0">
            <a:spAutoFit/>
          </a:bodyPr>
          <a:lstStyle/>
          <a:p>
            <a:r>
              <a:rPr lang="en-US" i="1" dirty="0"/>
              <a:t>Automatically detect where you are and then also you should be able to search by either ZIP code or city or something; mostly ZIP code but definitely not the name of it because that would mean absolutely nothing to me if I’ve never been there before. </a:t>
            </a:r>
          </a:p>
          <a:p>
            <a:pPr algn="r"/>
            <a:r>
              <a:rPr lang="en-US" sz="1400" b="1" dirty="0">
                <a:solidFill>
                  <a:schemeClr val="accent1"/>
                </a:solidFill>
              </a:rPr>
              <a:t>—English-Speaking Interviewee</a:t>
            </a:r>
          </a:p>
        </p:txBody>
      </p:sp>
      <p:pic>
        <p:nvPicPr>
          <p:cNvPr id="4" name="automatically detect.mp3">
            <a:hlinkClick r:id="" action="ppaction://media"/>
            <a:extLst>
              <a:ext uri="{FF2B5EF4-FFF2-40B4-BE49-F238E27FC236}">
                <a16:creationId xmlns:a16="http://schemas.microsoft.com/office/drawing/2014/main" id="{30691550-7014-2E4D-9E39-BC1F2D9CE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8832" y="4160327"/>
            <a:ext cx="812800" cy="812800"/>
          </a:xfrm>
          <a:prstGeom prst="rect">
            <a:avLst/>
          </a:prstGeom>
        </p:spPr>
      </p:pic>
    </p:spTree>
    <p:extLst>
      <p:ext uri="{BB962C8B-B14F-4D97-AF65-F5344CB8AC3E}">
        <p14:creationId xmlns:p14="http://schemas.microsoft.com/office/powerpoint/2010/main" val="5822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
      <a:dk1>
        <a:srgbClr val="474436"/>
      </a:dk1>
      <a:lt1>
        <a:srgbClr val="F2EFEC"/>
      </a:lt1>
      <a:dk2>
        <a:srgbClr val="DC6D4C"/>
      </a:dk2>
      <a:lt2>
        <a:srgbClr val="FAFAFA"/>
      </a:lt2>
      <a:accent1>
        <a:srgbClr val="7EAD00"/>
      </a:accent1>
      <a:accent2>
        <a:srgbClr val="5292AE"/>
      </a:accent2>
      <a:accent3>
        <a:srgbClr val="726056"/>
      </a:accent3>
      <a:accent4>
        <a:srgbClr val="4C5A6A"/>
      </a:accent4>
      <a:accent5>
        <a:srgbClr val="808DA0"/>
      </a:accent5>
      <a:accent6>
        <a:srgbClr val="79463D"/>
      </a:accent6>
      <a:hlink>
        <a:srgbClr val="0000FF"/>
      </a:hlink>
      <a:folHlink>
        <a:srgbClr val="800080"/>
      </a:folHlink>
    </a:clrScheme>
    <a:fontScheme name="century">
      <a:majorFont>
        <a:latin typeface="Century Gothic bold"/>
        <a:ea typeface=""/>
        <a:cs typeface=""/>
      </a:majorFont>
      <a:minorFont>
        <a:latin typeface="Century Gothic"/>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88534</TotalTime>
  <Words>12852</Words>
  <Application>Microsoft Macintosh PowerPoint</Application>
  <PresentationFormat>On-screen Show (4:3)</PresentationFormat>
  <Paragraphs>1385</Paragraphs>
  <Slides>166</Slides>
  <Notes>155</Notes>
  <HiddenSlides>0</HiddenSlides>
  <MMClips>97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166</vt:i4>
      </vt:variant>
    </vt:vector>
  </HeadingPairs>
  <TitlesOfParts>
    <vt:vector size="174" baseType="lpstr">
      <vt:lpstr>ＭＳ Ｐゴシック</vt:lpstr>
      <vt:lpstr>Arial</vt:lpstr>
      <vt:lpstr>Calibri</vt:lpstr>
      <vt:lpstr>Century Gothic</vt:lpstr>
      <vt:lpstr>Century Gothic bold</vt:lpstr>
      <vt:lpstr>Helvetica</vt:lpstr>
      <vt:lpstr>Microsoft Sans Serif</vt:lpstr>
      <vt:lpstr>Clarity</vt:lpstr>
      <vt:lpstr>PowerPoint Presentation</vt:lpstr>
      <vt:lpstr>Introduction</vt:lpstr>
      <vt:lpstr>Presentation Agenda</vt:lpstr>
      <vt:lpstr>Research Goals</vt:lpstr>
      <vt:lpstr>Research Goals</vt:lpstr>
      <vt:lpstr>Staff Focus Groups</vt:lpstr>
      <vt:lpstr>PowerPoint Presentation</vt:lpstr>
      <vt:lpstr>Rollout of Mosaic as a Movie</vt:lpstr>
      <vt:lpstr>If You Had a Magic Wand…</vt:lpstr>
      <vt:lpstr>PowerPoint Presentation</vt:lpstr>
      <vt:lpstr>Portal App for Clients</vt:lpstr>
      <vt:lpstr>App for Staff</vt:lpstr>
      <vt:lpstr>Shopping Experience &amp; Education</vt:lpstr>
      <vt:lpstr>PowerPoint Presentation</vt:lpstr>
      <vt:lpstr>PowerPoint Presentation</vt:lpstr>
      <vt:lpstr>myTexasWIC Shopping App</vt:lpstr>
      <vt:lpstr>Million Dollar Idea</vt:lpstr>
      <vt:lpstr>WIC Client Interviews</vt:lpstr>
      <vt:lpstr>PowerPoint Presentation</vt:lpstr>
      <vt:lpstr>Round one Interviews</vt:lpstr>
      <vt:lpstr>Their Time on WIC</vt:lpstr>
      <vt:lpstr>Challenges with WIC</vt:lpstr>
      <vt:lpstr>TXIN Portal</vt:lpstr>
      <vt:lpstr>PowerPoint Presentation</vt:lpstr>
      <vt:lpstr>Desired Portal App Features</vt:lpstr>
      <vt:lpstr>PowerPoint Presentation</vt:lpstr>
      <vt:lpstr>Scheduling Appointments</vt:lpstr>
      <vt:lpstr>PowerPoint Presentation</vt:lpstr>
      <vt:lpstr>PowerPoint Presentation</vt:lpstr>
      <vt:lpstr>PowerPoint Presentation</vt:lpstr>
      <vt:lpstr>TXIN Portal Screenshots</vt:lpstr>
      <vt:lpstr>PowerPoint Presentation</vt:lpstr>
      <vt:lpstr>Portal Look &amp; Feel</vt:lpstr>
      <vt:lpstr>Portal Look &amp; Feel</vt:lpstr>
      <vt:lpstr>PowerPoint Presentation</vt:lpstr>
      <vt:lpstr>Providing Information </vt:lpstr>
      <vt:lpstr>What They Would Want to Know…</vt:lpstr>
      <vt:lpstr>PowerPoint Presentation</vt:lpstr>
      <vt:lpstr>How Long Would It Take?</vt:lpstr>
      <vt:lpstr>Applying For WIC</vt:lpstr>
      <vt:lpstr>Real People</vt:lpstr>
      <vt:lpstr>Home Screen</vt:lpstr>
      <vt:lpstr>Desired Push Notifications</vt:lpstr>
      <vt:lpstr>PowerPoint Presentation</vt:lpstr>
      <vt:lpstr>Learning to Shop for WIC</vt:lpstr>
      <vt:lpstr>PowerPoint Presentation</vt:lpstr>
      <vt:lpstr>Pink WIC Stickers</vt:lpstr>
      <vt:lpstr>What WIC Staff Told Them About Shopping</vt:lpstr>
      <vt:lpstr>PowerPoint Presentation</vt:lpstr>
      <vt:lpstr>WIC Shopping Guide</vt:lpstr>
      <vt:lpstr>Shopping Guide Vs App</vt:lpstr>
      <vt:lpstr>TexasWIC.org</vt:lpstr>
      <vt:lpstr>PowerPoint Presentation</vt:lpstr>
      <vt:lpstr>myTexasWIC Shopping App</vt:lpstr>
      <vt:lpstr>PowerPoint Presentation</vt:lpstr>
      <vt:lpstr>PowerPoint Presentation</vt:lpstr>
      <vt:lpstr>myTexasWIC Shopping App</vt:lpstr>
      <vt:lpstr>App Flyer</vt:lpstr>
      <vt:lpstr>Other Shopping Apps</vt:lpstr>
      <vt:lpstr>WIC Shopping Experience</vt:lpstr>
      <vt:lpstr>WIC Shopping Experience</vt:lpstr>
      <vt:lpstr>WIC Shopping Challenges</vt:lpstr>
      <vt:lpstr>Making Shopping Easier</vt:lpstr>
      <vt:lpstr>What You Wish You Had Been Told</vt:lpstr>
      <vt:lpstr>PowerPoint Presentation</vt:lpstr>
      <vt:lpstr>Shopping Classes</vt:lpstr>
      <vt:lpstr>Improving the Shopping Experience</vt:lpstr>
      <vt:lpstr>Round two Interviews</vt:lpstr>
      <vt:lpstr>myTexasWIC App Exploration</vt:lpstr>
      <vt:lpstr>PowerPoint Presentation</vt:lpstr>
      <vt:lpstr>myTexasWIC Shopping App</vt:lpstr>
      <vt:lpstr>Store Locator</vt:lpstr>
      <vt:lpstr>Store Locator</vt:lpstr>
      <vt:lpstr>My Benefits</vt:lpstr>
      <vt:lpstr>My Benefits</vt:lpstr>
      <vt:lpstr>Shopping Guide</vt:lpstr>
      <vt:lpstr>Shopping Guide</vt:lpstr>
      <vt:lpstr>PowerPoint Presentation</vt:lpstr>
      <vt:lpstr>Barcode Scanner</vt:lpstr>
      <vt:lpstr>Barcode Scanner</vt:lpstr>
      <vt:lpstr>Barcode Scanner</vt:lpstr>
      <vt:lpstr>Grocery List</vt:lpstr>
      <vt:lpstr>Grocery List</vt:lpstr>
      <vt:lpstr>PowerPoint Presentation</vt:lpstr>
      <vt:lpstr>Fruits &amp; Veggies Calculator</vt:lpstr>
      <vt:lpstr>Fruits &amp; Veggies Calculator</vt:lpstr>
      <vt:lpstr>App Menu Exploration</vt:lpstr>
      <vt:lpstr>WIC Item Not Scanning</vt:lpstr>
      <vt:lpstr>PowerPoint Presentation</vt:lpstr>
      <vt:lpstr>WIC Item Not Scanning</vt:lpstr>
      <vt:lpstr>WIC Card Lost or Stolen</vt:lpstr>
      <vt:lpstr>Design Preferences </vt:lpstr>
      <vt:lpstr>Layout Preferences </vt:lpstr>
      <vt:lpstr>App Tutorial</vt:lpstr>
      <vt:lpstr>PowerPoint Presentation</vt:lpstr>
      <vt:lpstr>Portal Home Screen</vt:lpstr>
      <vt:lpstr>Portal Home Screen</vt:lpstr>
      <vt:lpstr>Appointment Scheduling</vt:lpstr>
      <vt:lpstr>Choosing a Clinic</vt:lpstr>
      <vt:lpstr>Combining Apps</vt:lpstr>
      <vt:lpstr>Ideal Home Screen</vt:lpstr>
      <vt:lpstr>Round three Interviews</vt:lpstr>
      <vt:lpstr>Applying for WIC</vt:lpstr>
      <vt:lpstr>Online Application Process</vt:lpstr>
      <vt:lpstr>How Did You Hear About WIC?</vt:lpstr>
      <vt:lpstr>PowerPoint Presentation</vt:lpstr>
      <vt:lpstr>PowerPoint Presentation</vt:lpstr>
      <vt:lpstr>PowerPoint Presentation</vt:lpstr>
      <vt:lpstr>WIC Ad #1</vt:lpstr>
      <vt:lpstr>WIC Ad #2</vt:lpstr>
      <vt:lpstr>Where They Expect To See Ads</vt:lpstr>
      <vt:lpstr>Facebook Use is Prevalent</vt:lpstr>
      <vt:lpstr>Where Should WIC Advertise?</vt:lpstr>
      <vt:lpstr>Team Up With Influencers</vt:lpstr>
      <vt:lpstr>PowerPoint Presentation</vt:lpstr>
      <vt:lpstr>Online Application</vt:lpstr>
      <vt:lpstr>Client Perceptions</vt:lpstr>
      <vt:lpstr>PowerPoint Presentation</vt:lpstr>
      <vt:lpstr>Scheduling Appointments</vt:lpstr>
      <vt:lpstr>TXIN Portal</vt:lpstr>
      <vt:lpstr>Portal Sign-Up Process</vt:lpstr>
      <vt:lpstr>Family Access to Portal</vt:lpstr>
      <vt:lpstr>Screen Comparison</vt:lpstr>
      <vt:lpstr>Screen Comparison</vt:lpstr>
      <vt:lpstr>WIC Shopping Education</vt:lpstr>
      <vt:lpstr>How Clients Feel About WIC Shopping</vt:lpstr>
      <vt:lpstr>PowerPoint Presentation</vt:lpstr>
      <vt:lpstr>WIC Stores</vt:lpstr>
      <vt:lpstr>Improving the Shopping Experience</vt:lpstr>
      <vt:lpstr>Shopping List</vt:lpstr>
      <vt:lpstr>WIC Shopping Guide</vt:lpstr>
      <vt:lpstr>myTexasWIC Shopping App</vt:lpstr>
      <vt:lpstr>WIC Shopping Video</vt:lpstr>
      <vt:lpstr>WIC Shopping Classes</vt:lpstr>
      <vt:lpstr>Texts From WIC</vt:lpstr>
      <vt:lpstr>PowerPoint Presentation</vt:lpstr>
      <vt:lpstr>PowerPoint Presentation</vt:lpstr>
      <vt:lpstr>WIC Shopping Support</vt:lpstr>
      <vt:lpstr>WIC Shopping Facebook Group</vt:lpstr>
      <vt:lpstr>Leftover Food Benefits</vt:lpstr>
      <vt:lpstr>Baby Food: Jars vs Fresh </vt:lpstr>
      <vt:lpstr>New WIC Foods</vt:lpstr>
      <vt:lpstr>Closing Thoughts</vt:lpstr>
      <vt:lpstr>Closing Thoughts</vt:lpstr>
      <vt:lpstr>Recommendations: Staff </vt:lpstr>
      <vt:lpstr>Recommendations: Training </vt:lpstr>
      <vt:lpstr>Recommendations: Staff Tech</vt:lpstr>
      <vt:lpstr>Recommendations: Staff Portal</vt:lpstr>
      <vt:lpstr>Recommendations: Staff</vt:lpstr>
      <vt:lpstr>Recommendations: myTexasWIC app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Company>Suma/Orchard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SUMA Social Marketing</dc:title>
  <dc:creator>Susan Poag</dc:creator>
  <cp:lastModifiedBy>Janel Simms</cp:lastModifiedBy>
  <cp:revision>1197</cp:revision>
  <cp:lastPrinted>2017-05-08T14:58:19Z</cp:lastPrinted>
  <dcterms:created xsi:type="dcterms:W3CDTF">2014-05-13T23:11:33Z</dcterms:created>
  <dcterms:modified xsi:type="dcterms:W3CDTF">2021-08-12T15:35:13Z</dcterms:modified>
</cp:coreProperties>
</file>